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7" r:id="rId2"/>
    <p:sldId id="258" r:id="rId3"/>
    <p:sldId id="262" r:id="rId4"/>
    <p:sldId id="267" r:id="rId5"/>
    <p:sldId id="269" r:id="rId6"/>
    <p:sldId id="280" r:id="rId7"/>
    <p:sldId id="283" r:id="rId8"/>
    <p:sldId id="272" r:id="rId9"/>
    <p:sldId id="271" r:id="rId10"/>
    <p:sldId id="281" r:id="rId11"/>
    <p:sldId id="273" r:id="rId12"/>
    <p:sldId id="270" r:id="rId13"/>
    <p:sldId id="282" r:id="rId14"/>
    <p:sldId id="285" r:id="rId15"/>
    <p:sldId id="274" r:id="rId16"/>
    <p:sldId id="264" r:id="rId17"/>
    <p:sldId id="284" r:id="rId18"/>
    <p:sldId id="26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AAC5"/>
    <a:srgbClr val="84C3C8"/>
    <a:srgbClr val="EDD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7" autoAdjust="0"/>
    <p:restoredTop sz="94660"/>
  </p:normalViewPr>
  <p:slideViewPr>
    <p:cSldViewPr snapToGrid="0" showGuides="1">
      <p:cViewPr varScale="1">
        <p:scale>
          <a:sx n="80" d="100"/>
          <a:sy n="80" d="100"/>
        </p:scale>
        <p:origin x="64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84C3C8"/>
              </a:solidFill>
              <a:ln w="19050">
                <a:noFill/>
              </a:ln>
              <a:effectLst/>
            </c:spPr>
            <c:extLst>
              <c:ext xmlns:c16="http://schemas.microsoft.com/office/drawing/2014/chart" uri="{C3380CC4-5D6E-409C-BE32-E72D297353CC}">
                <c16:uniqueId val="{00000001-D61D-4A7A-9616-57748F4BD235}"/>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D61D-4A7A-9616-57748F4BD23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61D-4A7A-9616-57748F4BD23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61D-4A7A-9616-57748F4BD235}"/>
              </c:ext>
            </c:extLst>
          </c:dPt>
          <c:cat>
            <c:strRef>
              <c:f>Sheet1!$A$2:$A$5</c:f>
              <c:strCache>
                <c:ptCount val="2"/>
                <c:pt idx="0">
                  <c:v>1st Qtr</c:v>
                </c:pt>
                <c:pt idx="1">
                  <c:v>2nd Qtr</c:v>
                </c:pt>
              </c:strCache>
            </c:strRef>
          </c:cat>
          <c:val>
            <c:numRef>
              <c:f>Sheet1!$B$2:$B$5</c:f>
              <c:numCache>
                <c:formatCode>General</c:formatCode>
                <c:ptCount val="4"/>
                <c:pt idx="0">
                  <c:v>50</c:v>
                </c:pt>
                <c:pt idx="1">
                  <c:v>50</c:v>
                </c:pt>
              </c:numCache>
            </c:numRef>
          </c:val>
          <c:extLst>
            <c:ext xmlns:c16="http://schemas.microsoft.com/office/drawing/2014/chart" uri="{C3380CC4-5D6E-409C-BE32-E72D297353CC}">
              <c16:uniqueId val="{00000008-D61D-4A7A-9616-57748F4BD235}"/>
            </c:ext>
          </c:extLst>
        </c:ser>
        <c:dLbls>
          <c:showLegendKey val="0"/>
          <c:showVal val="0"/>
          <c:showCatName val="0"/>
          <c:showSerName val="0"/>
          <c:showPercent val="0"/>
          <c:showBubbleSize val="0"/>
          <c:showLeaderLines val="1"/>
        </c:dLbls>
        <c:firstSliceAng val="0"/>
        <c:holeSize val="84"/>
      </c:doughnutChart>
      <c:spPr>
        <a:noFill/>
        <a:ln w="25400">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84C3C8"/>
              </a:solidFill>
              <a:ln w="19050">
                <a:noFill/>
              </a:ln>
              <a:effectLst/>
            </c:spPr>
            <c:extLst>
              <c:ext xmlns:c16="http://schemas.microsoft.com/office/drawing/2014/chart" uri="{C3380CC4-5D6E-409C-BE32-E72D297353CC}">
                <c16:uniqueId val="{00000001-7159-41BE-8FB6-5108F9138AD9}"/>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7159-41BE-8FB6-5108F9138AD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159-41BE-8FB6-5108F9138AD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159-41BE-8FB6-5108F9138AD9}"/>
              </c:ext>
            </c:extLst>
          </c:dPt>
          <c:cat>
            <c:strRef>
              <c:f>Sheet1!$A$2:$A$5</c:f>
              <c:strCache>
                <c:ptCount val="2"/>
                <c:pt idx="0">
                  <c:v>1st Qtr</c:v>
                </c:pt>
                <c:pt idx="1">
                  <c:v>2nd Qtr</c:v>
                </c:pt>
              </c:strCache>
            </c:strRef>
          </c:cat>
          <c:val>
            <c:numRef>
              <c:f>Sheet1!$B$2:$B$5</c:f>
              <c:numCache>
                <c:formatCode>General</c:formatCode>
                <c:ptCount val="4"/>
                <c:pt idx="0">
                  <c:v>40</c:v>
                </c:pt>
                <c:pt idx="1">
                  <c:v>50</c:v>
                </c:pt>
              </c:numCache>
            </c:numRef>
          </c:val>
          <c:extLst>
            <c:ext xmlns:c16="http://schemas.microsoft.com/office/drawing/2014/chart" uri="{C3380CC4-5D6E-409C-BE32-E72D297353CC}">
              <c16:uniqueId val="{00000008-7159-41BE-8FB6-5108F9138AD9}"/>
            </c:ext>
          </c:extLst>
        </c:ser>
        <c:dLbls>
          <c:showLegendKey val="0"/>
          <c:showVal val="0"/>
          <c:showCatName val="0"/>
          <c:showSerName val="0"/>
          <c:showPercent val="0"/>
          <c:showBubbleSize val="0"/>
          <c:showLeaderLines val="1"/>
        </c:dLbls>
        <c:firstSliceAng val="0"/>
        <c:holeSize val="84"/>
      </c:doughnutChart>
      <c:spPr>
        <a:noFill/>
        <a:ln w="25400">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84C3C8"/>
              </a:solidFill>
              <a:ln w="19050">
                <a:noFill/>
              </a:ln>
              <a:effectLst/>
            </c:spPr>
            <c:extLst>
              <c:ext xmlns:c16="http://schemas.microsoft.com/office/drawing/2014/chart" uri="{C3380CC4-5D6E-409C-BE32-E72D297353CC}">
                <c16:uniqueId val="{00000001-2DFE-4A7E-8D66-8B9A4E8D6DC3}"/>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2DFE-4A7E-8D66-8B9A4E8D6DC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DFE-4A7E-8D66-8B9A4E8D6DC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DFE-4A7E-8D66-8B9A4E8D6DC3}"/>
              </c:ext>
            </c:extLst>
          </c:dPt>
          <c:cat>
            <c:strRef>
              <c:f>Sheet1!$A$2:$A$5</c:f>
              <c:strCache>
                <c:ptCount val="2"/>
                <c:pt idx="0">
                  <c:v>1st Qtr</c:v>
                </c:pt>
                <c:pt idx="1">
                  <c:v>2nd Qtr</c:v>
                </c:pt>
              </c:strCache>
            </c:strRef>
          </c:cat>
          <c:val>
            <c:numRef>
              <c:f>Sheet1!$B$2:$B$5</c:f>
              <c:numCache>
                <c:formatCode>General</c:formatCode>
                <c:ptCount val="4"/>
                <c:pt idx="0">
                  <c:v>63</c:v>
                </c:pt>
                <c:pt idx="1">
                  <c:v>50</c:v>
                </c:pt>
              </c:numCache>
            </c:numRef>
          </c:val>
          <c:extLst>
            <c:ext xmlns:c16="http://schemas.microsoft.com/office/drawing/2014/chart" uri="{C3380CC4-5D6E-409C-BE32-E72D297353CC}">
              <c16:uniqueId val="{00000008-2DFE-4A7E-8D66-8B9A4E8D6DC3}"/>
            </c:ext>
          </c:extLst>
        </c:ser>
        <c:dLbls>
          <c:showLegendKey val="0"/>
          <c:showVal val="0"/>
          <c:showCatName val="0"/>
          <c:showSerName val="0"/>
          <c:showPercent val="0"/>
          <c:showBubbleSize val="0"/>
          <c:showLeaderLines val="1"/>
        </c:dLbls>
        <c:firstSliceAng val="0"/>
        <c:holeSize val="84"/>
      </c:doughnutChart>
      <c:spPr>
        <a:noFill/>
        <a:ln w="25400">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A126CC-C32D-455A-9E22-DEF47A66D3D6}" type="datetimeFigureOut">
              <a:rPr lang="zh-CN" altLang="en-US" smtClean="0"/>
              <a:t>2023/12/28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B8C9A4-7DA7-45C3-ACBB-609433A7A736}" type="slidenum">
              <a:rPr lang="zh-CN" altLang="en-US" smtClean="0"/>
              <a:t>‹#›</a:t>
            </a:fld>
            <a:endParaRPr lang="zh-CN" altLang="en-US"/>
          </a:p>
        </p:txBody>
      </p:sp>
    </p:spTree>
    <p:extLst>
      <p:ext uri="{BB962C8B-B14F-4D97-AF65-F5344CB8AC3E}">
        <p14:creationId xmlns:p14="http://schemas.microsoft.com/office/powerpoint/2010/main" val="214722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B8C9A4-7DA7-45C3-ACBB-609433A7A736}" type="slidenum">
              <a:rPr lang="zh-CN" altLang="en-US" smtClean="0"/>
              <a:t>9</a:t>
            </a:fld>
            <a:endParaRPr lang="zh-CN" altLang="en-US"/>
          </a:p>
        </p:txBody>
      </p:sp>
    </p:spTree>
    <p:extLst>
      <p:ext uri="{BB962C8B-B14F-4D97-AF65-F5344CB8AC3E}">
        <p14:creationId xmlns:p14="http://schemas.microsoft.com/office/powerpoint/2010/main" val="3689734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D36B605-544B-46E2-AC07-38CC70D5FFC9}" type="datetimeFigureOut">
              <a:rPr lang="zh-CN" altLang="en-US" smtClean="0"/>
              <a:t>2023/12/28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F6C47F-E7E0-41DB-A8E9-4F098CFAC7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D36B605-544B-46E2-AC07-38CC70D5FFC9}" type="datetimeFigureOut">
              <a:rPr lang="zh-CN" altLang="en-US" smtClean="0"/>
              <a:t>2023/12/28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F6C47F-E7E0-41DB-A8E9-4F098CFAC7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D36B605-544B-46E2-AC07-38CC70D5FFC9}" type="datetimeFigureOut">
              <a:rPr lang="zh-CN" altLang="en-US" smtClean="0"/>
              <a:t>2023/12/28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F6C47F-E7E0-41DB-A8E9-4F098CFAC7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D36B605-544B-46E2-AC07-38CC70D5FFC9}" type="datetimeFigureOut">
              <a:rPr lang="zh-CN" altLang="en-US" smtClean="0"/>
              <a:t>2023/12/28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F6C47F-E7E0-41DB-A8E9-4F098CFAC7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D36B605-544B-46E2-AC07-38CC70D5FFC9}" type="datetimeFigureOut">
              <a:rPr lang="zh-CN" altLang="en-US" smtClean="0"/>
              <a:t>2023/12/28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F6C47F-E7E0-41DB-A8E9-4F098CFAC7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D36B605-544B-46E2-AC07-38CC70D5FFC9}" type="datetimeFigureOut">
              <a:rPr lang="zh-CN" altLang="en-US" smtClean="0"/>
              <a:t>2023/12/28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F6C47F-E7E0-41DB-A8E9-4F098CFAC7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D36B605-544B-46E2-AC07-38CC70D5FFC9}" type="datetimeFigureOut">
              <a:rPr lang="zh-CN" altLang="en-US" smtClean="0"/>
              <a:t>2023/12/28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F6C47F-E7E0-41DB-A8E9-4F098CFAC7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D36B605-544B-46E2-AC07-38CC70D5FFC9}" type="datetimeFigureOut">
              <a:rPr lang="zh-CN" altLang="en-US" smtClean="0"/>
              <a:t>2023/12/28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F6C47F-E7E0-41DB-A8E9-4F098CFAC7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36B605-544B-46E2-AC07-38CC70D5FFC9}" type="datetimeFigureOut">
              <a:rPr lang="zh-CN" altLang="en-US" smtClean="0"/>
              <a:t>2023/12/28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F6C47F-E7E0-41DB-A8E9-4F098CFAC7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D36B605-544B-46E2-AC07-38CC70D5FFC9}" type="datetimeFigureOut">
              <a:rPr lang="zh-CN" altLang="en-US" smtClean="0"/>
              <a:t>2023/12/28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F6C47F-E7E0-41DB-A8E9-4F098CFAC7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D36B605-544B-46E2-AC07-38CC70D5FFC9}" type="datetimeFigureOut">
              <a:rPr lang="zh-CN" altLang="en-US" smtClean="0"/>
              <a:t>2023/12/28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F6C47F-E7E0-41DB-A8E9-4F098CFAC7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6B605-544B-46E2-AC07-38CC70D5FFC9}" type="datetimeFigureOut">
              <a:rPr lang="zh-CN" altLang="en-US" smtClean="0"/>
              <a:t>2023/12/28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6C47F-E7E0-41DB-A8E9-4F098CFAC7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screen"/>
          <a:srcRect/>
          <a:stretch>
            <a:fillRect/>
          </a:stretch>
        </p:blipFill>
        <p:spPr>
          <a:xfrm rot="7235712">
            <a:off x="2321717" y="-2581719"/>
            <a:ext cx="4804503" cy="6708387"/>
          </a:xfrm>
          <a:custGeom>
            <a:avLst/>
            <a:gdLst>
              <a:gd name="connsiteX0" fmla="*/ 3488130 w 4804503"/>
              <a:gd name="connsiteY0" fmla="*/ 6708387 h 6708387"/>
              <a:gd name="connsiteX1" fmla="*/ 0 w 4804503"/>
              <a:gd name="connsiteY1" fmla="*/ 809153 h 6708387"/>
              <a:gd name="connsiteX2" fmla="*/ 1368465 w 4804503"/>
              <a:gd name="connsiteY2" fmla="*/ 0 h 6708387"/>
              <a:gd name="connsiteX3" fmla="*/ 2889234 w 4804503"/>
              <a:gd name="connsiteY3" fmla="*/ 0 h 6708387"/>
              <a:gd name="connsiteX4" fmla="*/ 4804503 w 4804503"/>
              <a:gd name="connsiteY4" fmla="*/ 3239161 h 6708387"/>
              <a:gd name="connsiteX5" fmla="*/ 4804503 w 4804503"/>
              <a:gd name="connsiteY5" fmla="*/ 5930035 h 670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4503" h="6708387">
                <a:moveTo>
                  <a:pt x="3488130" y="6708387"/>
                </a:moveTo>
                <a:lnTo>
                  <a:pt x="0" y="809153"/>
                </a:lnTo>
                <a:lnTo>
                  <a:pt x="1368465" y="0"/>
                </a:lnTo>
                <a:lnTo>
                  <a:pt x="2889234" y="0"/>
                </a:lnTo>
                <a:lnTo>
                  <a:pt x="4804503" y="3239161"/>
                </a:lnTo>
                <a:lnTo>
                  <a:pt x="4804503" y="5930035"/>
                </a:lnTo>
                <a:close/>
              </a:path>
            </a:pathLst>
          </a:custGeom>
        </p:spPr>
      </p:pic>
      <p:pic>
        <p:nvPicPr>
          <p:cNvPr id="14" name="图片 13"/>
          <p:cNvPicPr>
            <a:picLocks noChangeAspect="1"/>
          </p:cNvPicPr>
          <p:nvPr/>
        </p:nvPicPr>
        <p:blipFill>
          <a:blip r:embed="rId3" cstate="screen"/>
          <a:srcRect/>
          <a:stretch>
            <a:fillRect/>
          </a:stretch>
        </p:blipFill>
        <p:spPr>
          <a:xfrm rot="19507366">
            <a:off x="5068210" y="3284371"/>
            <a:ext cx="6922034" cy="5522121"/>
          </a:xfrm>
          <a:custGeom>
            <a:avLst/>
            <a:gdLst>
              <a:gd name="connsiteX0" fmla="*/ 3298056 w 6922034"/>
              <a:gd name="connsiteY0" fmla="*/ 0 h 5522121"/>
              <a:gd name="connsiteX1" fmla="*/ 6922034 w 6922034"/>
              <a:gd name="connsiteY1" fmla="*/ 2525982 h 5522121"/>
              <a:gd name="connsiteX2" fmla="*/ 6922034 w 6922034"/>
              <a:gd name="connsiteY2" fmla="*/ 4201072 h 5522121"/>
              <a:gd name="connsiteX3" fmla="*/ 6001238 w 6922034"/>
              <a:gd name="connsiteY3" fmla="*/ 5522121 h 5522121"/>
              <a:gd name="connsiteX4" fmla="*/ 0 w 6922034"/>
              <a:gd name="connsiteY4" fmla="*/ 1339144 h 5522121"/>
              <a:gd name="connsiteX5" fmla="*/ 933409 w 6922034"/>
              <a:gd name="connsiteY5" fmla="*/ 0 h 552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2034" h="5522121">
                <a:moveTo>
                  <a:pt x="3298056" y="0"/>
                </a:moveTo>
                <a:lnTo>
                  <a:pt x="6922034" y="2525982"/>
                </a:lnTo>
                <a:lnTo>
                  <a:pt x="6922034" y="4201072"/>
                </a:lnTo>
                <a:lnTo>
                  <a:pt x="6001238" y="5522121"/>
                </a:lnTo>
                <a:lnTo>
                  <a:pt x="0" y="1339144"/>
                </a:lnTo>
                <a:lnTo>
                  <a:pt x="933409" y="0"/>
                </a:lnTo>
                <a:close/>
              </a:path>
            </a:pathLst>
          </a:custGeom>
        </p:spPr>
      </p:pic>
      <p:pic>
        <p:nvPicPr>
          <p:cNvPr id="12" name="图片 11"/>
          <p:cNvPicPr>
            <a:picLocks noChangeAspect="1"/>
          </p:cNvPicPr>
          <p:nvPr/>
        </p:nvPicPr>
        <p:blipFill>
          <a:blip r:embed="rId4" cstate="screen"/>
          <a:srcRect/>
          <a:stretch>
            <a:fillRect/>
          </a:stretch>
        </p:blipFill>
        <p:spPr>
          <a:xfrm rot="9832996">
            <a:off x="6155511" y="2506428"/>
            <a:ext cx="6703061" cy="5024617"/>
          </a:xfrm>
          <a:custGeom>
            <a:avLst/>
            <a:gdLst>
              <a:gd name="connsiteX0" fmla="*/ 2026562 w 6703061"/>
              <a:gd name="connsiteY0" fmla="*/ 5024617 h 5024617"/>
              <a:gd name="connsiteX1" fmla="*/ 0 w 6703061"/>
              <a:gd name="connsiteY1" fmla="*/ 4439038 h 5024617"/>
              <a:gd name="connsiteX2" fmla="*/ 1282667 w 6703061"/>
              <a:gd name="connsiteY2" fmla="*/ 0 h 5024617"/>
              <a:gd name="connsiteX3" fmla="*/ 6703061 w 6703061"/>
              <a:gd name="connsiteY3" fmla="*/ 1566232 h 5024617"/>
              <a:gd name="connsiteX4" fmla="*/ 6703061 w 6703061"/>
              <a:gd name="connsiteY4" fmla="*/ 3201200 h 5024617"/>
              <a:gd name="connsiteX5" fmla="*/ 6176182 w 6703061"/>
              <a:gd name="connsiteY5" fmla="*/ 5024617 h 502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3061" h="5024617">
                <a:moveTo>
                  <a:pt x="2026562" y="5024617"/>
                </a:moveTo>
                <a:lnTo>
                  <a:pt x="0" y="4439038"/>
                </a:lnTo>
                <a:lnTo>
                  <a:pt x="1282667" y="0"/>
                </a:lnTo>
                <a:lnTo>
                  <a:pt x="6703061" y="1566232"/>
                </a:lnTo>
                <a:lnTo>
                  <a:pt x="6703061" y="3201200"/>
                </a:lnTo>
                <a:lnTo>
                  <a:pt x="6176182" y="5024617"/>
                </a:lnTo>
                <a:close/>
              </a:path>
            </a:pathLst>
          </a:custGeom>
        </p:spPr>
      </p:pic>
      <p:pic>
        <p:nvPicPr>
          <p:cNvPr id="7" name="图片 6"/>
          <p:cNvPicPr>
            <a:picLocks noChangeAspect="1"/>
          </p:cNvPicPr>
          <p:nvPr/>
        </p:nvPicPr>
        <p:blipFill>
          <a:blip r:embed="rId5" cstate="screen"/>
          <a:srcRect/>
          <a:stretch>
            <a:fillRect/>
          </a:stretch>
        </p:blipFill>
        <p:spPr>
          <a:xfrm rot="8131928">
            <a:off x="-1358957" y="-1818360"/>
            <a:ext cx="8992731" cy="6286720"/>
          </a:xfrm>
          <a:custGeom>
            <a:avLst/>
            <a:gdLst>
              <a:gd name="connsiteX0" fmla="*/ 5807181 w 8992731"/>
              <a:gd name="connsiteY0" fmla="*/ 6286720 h 6286720"/>
              <a:gd name="connsiteX1" fmla="*/ 0 w 8992731"/>
              <a:gd name="connsiteY1" fmla="*/ 586417 h 6286720"/>
              <a:gd name="connsiteX2" fmla="*/ 575624 w 8992731"/>
              <a:gd name="connsiteY2" fmla="*/ 0 h 6286720"/>
              <a:gd name="connsiteX3" fmla="*/ 5894263 w 8992731"/>
              <a:gd name="connsiteY3" fmla="*/ 0 h 6286720"/>
              <a:gd name="connsiteX4" fmla="*/ 8992731 w 8992731"/>
              <a:gd name="connsiteY4" fmla="*/ 3041442 h 62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731" h="6286720">
                <a:moveTo>
                  <a:pt x="5807181" y="6286720"/>
                </a:moveTo>
                <a:lnTo>
                  <a:pt x="0" y="586417"/>
                </a:lnTo>
                <a:lnTo>
                  <a:pt x="575624" y="0"/>
                </a:lnTo>
                <a:lnTo>
                  <a:pt x="5894263" y="0"/>
                </a:lnTo>
                <a:lnTo>
                  <a:pt x="8992731" y="3041442"/>
                </a:lnTo>
                <a:close/>
              </a:path>
            </a:pathLst>
          </a:custGeom>
        </p:spPr>
      </p:pic>
      <p:sp>
        <p:nvSpPr>
          <p:cNvPr id="15" name="文本框 14"/>
          <p:cNvSpPr txBox="1"/>
          <p:nvPr/>
        </p:nvSpPr>
        <p:spPr>
          <a:xfrm>
            <a:off x="2297090" y="2628881"/>
            <a:ext cx="7581467" cy="1284006"/>
          </a:xfrm>
          <a:prstGeom prst="rect">
            <a:avLst/>
          </a:prstGeom>
          <a:noFill/>
        </p:spPr>
        <p:txBody>
          <a:bodyPr wrap="square" rtlCol="0">
            <a:spAutoFit/>
          </a:bodyPr>
          <a:lstStyle/>
          <a:p>
            <a:pPr algn="ctr">
              <a:lnSpc>
                <a:spcPct val="150000"/>
              </a:lnSpc>
            </a:pPr>
            <a:r>
              <a:rPr lang="zh-CN" altLang="en-US" sz="2800" dirty="0">
                <a:solidFill>
                  <a:schemeClr val="tx1">
                    <a:lumMod val="50000"/>
                    <a:lumOff val="50000"/>
                  </a:schemeClr>
                </a:solidFill>
                <a:latin typeface="宋体" panose="02010600030101010101" pitchFamily="2" charset="-122"/>
                <a:ea typeface="宋体" panose="02010600030101010101" pitchFamily="2" charset="-122"/>
              </a:rPr>
              <a:t>汇报人：  万旭涛</a:t>
            </a:r>
            <a:endParaRPr lang="en-US" altLang="zh-CN" sz="2800" dirty="0">
              <a:solidFill>
                <a:schemeClr val="tx1">
                  <a:lumMod val="50000"/>
                  <a:lumOff val="50000"/>
                </a:schemeClr>
              </a:solidFill>
              <a:latin typeface="宋体" panose="02010600030101010101" pitchFamily="2" charset="-122"/>
              <a:ea typeface="宋体" panose="02010600030101010101" pitchFamily="2" charset="-122"/>
            </a:endParaRPr>
          </a:p>
          <a:p>
            <a:pPr algn="ctr">
              <a:lnSpc>
                <a:spcPct val="150000"/>
              </a:lnSpc>
            </a:pPr>
            <a:r>
              <a:rPr lang="zh-CN" altLang="en-US" sz="2800" dirty="0">
                <a:solidFill>
                  <a:schemeClr val="tx1">
                    <a:lumMod val="50000"/>
                    <a:lumOff val="50000"/>
                  </a:schemeClr>
                </a:solidFill>
                <a:latin typeface="宋体" panose="02010600030101010101" pitchFamily="2" charset="-122"/>
                <a:ea typeface="宋体" panose="02010600030101010101" pitchFamily="2" charset="-122"/>
              </a:rPr>
              <a:t>指导教师：茹惠英</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a:t>
            </a:r>
          </a:p>
        </p:txBody>
      </p:sp>
      <p:grpSp>
        <p:nvGrpSpPr>
          <p:cNvPr id="16" name="组合 15"/>
          <p:cNvGrpSpPr/>
          <p:nvPr/>
        </p:nvGrpSpPr>
        <p:grpSpPr>
          <a:xfrm>
            <a:off x="4351088" y="560948"/>
            <a:ext cx="3473470" cy="1372576"/>
            <a:chOff x="3568523" y="1771135"/>
            <a:chExt cx="3878503" cy="1532634"/>
          </a:xfrm>
        </p:grpSpPr>
        <p:sp>
          <p:nvSpPr>
            <p:cNvPr id="17" name="文本框 16"/>
            <p:cNvSpPr txBox="1"/>
            <p:nvPr/>
          </p:nvSpPr>
          <p:spPr>
            <a:xfrm>
              <a:off x="3568523" y="1802615"/>
              <a:ext cx="1125622" cy="1477767"/>
            </a:xfrm>
            <a:prstGeom prst="rect">
              <a:avLst/>
            </a:prstGeom>
            <a:noFill/>
          </p:spPr>
          <p:txBody>
            <a:bodyPr wrap="square" rtlCol="0">
              <a:spAutoFit/>
            </a:bodyPr>
            <a:lstStyle/>
            <a:p>
              <a:pPr lvl="0" algn="ctr">
                <a:defRPr/>
              </a:pPr>
              <a:r>
                <a:rPr lang="zh-CN" altLang="en-US" sz="8000" noProof="0" dirty="0">
                  <a:solidFill>
                    <a:schemeClr val="tx1">
                      <a:lumMod val="50000"/>
                      <a:lumOff val="50000"/>
                    </a:schemeClr>
                  </a:solidFill>
                  <a:latin typeface="汉仪瑞意宋W" panose="00020600040101010101" pitchFamily="18" charset="-122"/>
                  <a:ea typeface="汉仪瑞意宋W" panose="00020600040101010101" pitchFamily="18" charset="-122"/>
                  <a:cs typeface="+mn-ea"/>
                  <a:sym typeface="+mn-lt"/>
                </a:rPr>
                <a:t>开</a:t>
              </a:r>
              <a:endParaRPr kumimoji="0" lang="zh-CN" altLang="en-US" sz="8000" b="0" i="0" u="none" strike="noStrike" kern="1200" cap="none" spc="0" normalizeH="0" baseline="0" noProof="0" dirty="0">
                <a:ln>
                  <a:noFill/>
                </a:ln>
                <a:solidFill>
                  <a:schemeClr val="tx1">
                    <a:lumMod val="50000"/>
                    <a:lumOff val="50000"/>
                  </a:schemeClr>
                </a:solidFill>
                <a:uLnTx/>
                <a:uFillTx/>
                <a:latin typeface="汉仪瑞意宋W" panose="00020600040101010101" pitchFamily="18" charset="-122"/>
                <a:ea typeface="汉仪瑞意宋W" panose="00020600040101010101" pitchFamily="18" charset="-122"/>
                <a:cs typeface="+mn-ea"/>
                <a:sym typeface="+mn-lt"/>
              </a:endParaRPr>
            </a:p>
          </p:txBody>
        </p:sp>
        <p:sp>
          <p:nvSpPr>
            <p:cNvPr id="18" name="文本框 17"/>
            <p:cNvSpPr txBox="1"/>
            <p:nvPr/>
          </p:nvSpPr>
          <p:spPr>
            <a:xfrm>
              <a:off x="4466025" y="1963468"/>
              <a:ext cx="1125622" cy="1340301"/>
            </a:xfrm>
            <a:prstGeom prst="rect">
              <a:avLst/>
            </a:prstGeom>
            <a:noFill/>
          </p:spPr>
          <p:txBody>
            <a:bodyPr wrap="square" rtlCol="0">
              <a:spAutoFit/>
            </a:bodyPr>
            <a:lstStyle/>
            <a:p>
              <a:pPr lvl="0" algn="ctr">
                <a:defRPr/>
              </a:pPr>
              <a:r>
                <a:rPr kumimoji="0" lang="zh-CN" altLang="en-US" sz="7200" b="0" i="0" u="none" strike="noStrike" kern="1200" cap="none" spc="0" normalizeH="0" baseline="0" noProof="0" dirty="0">
                  <a:ln>
                    <a:noFill/>
                  </a:ln>
                  <a:solidFill>
                    <a:schemeClr val="tx1">
                      <a:lumMod val="50000"/>
                      <a:lumOff val="50000"/>
                    </a:schemeClr>
                  </a:solidFill>
                  <a:uLnTx/>
                  <a:uFillTx/>
                  <a:latin typeface="汉仪瑞意宋W" panose="00020600040101010101" pitchFamily="18" charset="-122"/>
                  <a:ea typeface="汉仪瑞意宋W" panose="00020600040101010101" pitchFamily="18" charset="-122"/>
                  <a:cs typeface="+mn-ea"/>
                  <a:sym typeface="+mn-lt"/>
                </a:rPr>
                <a:t>题</a:t>
              </a:r>
            </a:p>
          </p:txBody>
        </p:sp>
        <p:sp>
          <p:nvSpPr>
            <p:cNvPr id="19" name="文本框 18"/>
            <p:cNvSpPr txBox="1"/>
            <p:nvPr/>
          </p:nvSpPr>
          <p:spPr>
            <a:xfrm>
              <a:off x="5386200" y="1771135"/>
              <a:ext cx="1125623" cy="1477767"/>
            </a:xfrm>
            <a:prstGeom prst="rect">
              <a:avLst/>
            </a:prstGeom>
            <a:noFill/>
          </p:spPr>
          <p:txBody>
            <a:bodyPr wrap="square" rtlCol="0">
              <a:spAutoFit/>
            </a:bodyPr>
            <a:lstStyle/>
            <a:p>
              <a:pPr lvl="0" algn="ctr">
                <a:defRPr/>
              </a:pPr>
              <a:r>
                <a:rPr lang="zh-CN" altLang="en-US" sz="8000" noProof="0" dirty="0">
                  <a:solidFill>
                    <a:schemeClr val="tx1">
                      <a:lumMod val="50000"/>
                      <a:lumOff val="50000"/>
                    </a:schemeClr>
                  </a:solidFill>
                  <a:latin typeface="汉仪瑞意宋W" panose="00020600040101010101" pitchFamily="18" charset="-122"/>
                  <a:ea typeface="汉仪瑞意宋W" panose="00020600040101010101" pitchFamily="18" charset="-122"/>
                  <a:cs typeface="+mn-ea"/>
                  <a:sym typeface="+mn-lt"/>
                </a:rPr>
                <a:t>答 </a:t>
              </a:r>
              <a:endParaRPr kumimoji="0" lang="zh-CN" altLang="en-US" sz="8000" b="0" i="0" u="none" strike="noStrike" kern="1200" cap="none" spc="0" normalizeH="0" baseline="0" noProof="0" dirty="0">
                <a:ln>
                  <a:noFill/>
                </a:ln>
                <a:solidFill>
                  <a:schemeClr val="tx1">
                    <a:lumMod val="50000"/>
                    <a:lumOff val="50000"/>
                  </a:schemeClr>
                </a:solidFill>
                <a:uLnTx/>
                <a:uFillTx/>
                <a:latin typeface="汉仪瑞意宋W" panose="00020600040101010101" pitchFamily="18" charset="-122"/>
                <a:ea typeface="汉仪瑞意宋W" panose="00020600040101010101" pitchFamily="18" charset="-122"/>
                <a:cs typeface="+mn-ea"/>
                <a:sym typeface="+mn-lt"/>
              </a:endParaRPr>
            </a:p>
          </p:txBody>
        </p:sp>
        <p:sp>
          <p:nvSpPr>
            <p:cNvPr id="20" name="文本框 19"/>
            <p:cNvSpPr txBox="1"/>
            <p:nvPr/>
          </p:nvSpPr>
          <p:spPr>
            <a:xfrm>
              <a:off x="6321403" y="1854489"/>
              <a:ext cx="1125623" cy="1237201"/>
            </a:xfrm>
            <a:prstGeom prst="rect">
              <a:avLst/>
            </a:prstGeom>
            <a:noFill/>
          </p:spPr>
          <p:txBody>
            <a:bodyPr wrap="square" rtlCol="0">
              <a:spAutoFit/>
            </a:bodyPr>
            <a:lstStyle/>
            <a:p>
              <a:pPr lvl="0" algn="ctr">
                <a:defRPr/>
              </a:pPr>
              <a:r>
                <a:rPr kumimoji="0" lang="zh-CN" altLang="en-US" sz="6600" b="0" i="0" u="none" strike="noStrike" kern="1200" cap="none" spc="0" normalizeH="0" baseline="0" noProof="0" dirty="0">
                  <a:ln>
                    <a:noFill/>
                  </a:ln>
                  <a:solidFill>
                    <a:schemeClr val="tx1">
                      <a:lumMod val="50000"/>
                      <a:lumOff val="50000"/>
                    </a:schemeClr>
                  </a:solidFill>
                  <a:uLnTx/>
                  <a:uFillTx/>
                  <a:latin typeface="汉仪瑞意宋W" panose="00020600040101010101" pitchFamily="18" charset="-122"/>
                  <a:ea typeface="汉仪瑞意宋W" panose="00020600040101010101" pitchFamily="18" charset="-122"/>
                  <a:cs typeface="+mn-ea"/>
                  <a:sym typeface="+mn-lt"/>
                </a:rPr>
                <a:t>辩</a:t>
              </a:r>
            </a:p>
          </p:txBody>
        </p:sp>
      </p:grpSp>
      <p:sp>
        <p:nvSpPr>
          <p:cNvPr id="22" name="文本框 21"/>
          <p:cNvSpPr txBox="1"/>
          <p:nvPr/>
        </p:nvSpPr>
        <p:spPr>
          <a:xfrm>
            <a:off x="3189050" y="1872670"/>
            <a:ext cx="5198870" cy="461665"/>
          </a:xfrm>
          <a:prstGeom prst="rect">
            <a:avLst/>
          </a:prstGeom>
          <a:noFill/>
        </p:spPr>
        <p:txBody>
          <a:bodyPr wrap="square" rtlCol="0">
            <a:spAutoFit/>
          </a:bodyPr>
          <a:lstStyle/>
          <a:p>
            <a:pPr algn="dist"/>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基于</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yolo</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的手语识别系统设计与实现</a:t>
            </a:r>
          </a:p>
        </p:txBody>
      </p:sp>
      <p:sp>
        <p:nvSpPr>
          <p:cNvPr id="23" name="圆角矩形 22"/>
          <p:cNvSpPr/>
          <p:nvPr/>
        </p:nvSpPr>
        <p:spPr>
          <a:xfrm>
            <a:off x="5003690" y="4652765"/>
            <a:ext cx="2194632" cy="353943"/>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4F4E"/>
              </a:solidFill>
            </a:endParaRPr>
          </a:p>
        </p:txBody>
      </p:sp>
      <p:sp>
        <p:nvSpPr>
          <p:cNvPr id="24" name="文本框 23"/>
          <p:cNvSpPr txBox="1"/>
          <p:nvPr/>
        </p:nvSpPr>
        <p:spPr>
          <a:xfrm>
            <a:off x="5246712" y="4670904"/>
            <a:ext cx="1682225" cy="307777"/>
          </a:xfrm>
          <a:prstGeom prst="rect">
            <a:avLst/>
          </a:prstGeom>
          <a:noFill/>
        </p:spPr>
        <p:txBody>
          <a:bodyPr wrap="square" rtlCol="0">
            <a:spAutoFit/>
          </a:bodyPr>
          <a:lstStyle/>
          <a:p>
            <a:pPr algn="dist"/>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LET’S  START</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screen"/>
          <a:srcRect/>
          <a:stretch>
            <a:fillRect/>
          </a:stretch>
        </p:blipFill>
        <p:spPr>
          <a:xfrm rot="7235712">
            <a:off x="2321717" y="-2581719"/>
            <a:ext cx="4804503" cy="6708387"/>
          </a:xfrm>
          <a:custGeom>
            <a:avLst/>
            <a:gdLst>
              <a:gd name="connsiteX0" fmla="*/ 3488130 w 4804503"/>
              <a:gd name="connsiteY0" fmla="*/ 6708387 h 6708387"/>
              <a:gd name="connsiteX1" fmla="*/ 0 w 4804503"/>
              <a:gd name="connsiteY1" fmla="*/ 809153 h 6708387"/>
              <a:gd name="connsiteX2" fmla="*/ 1368465 w 4804503"/>
              <a:gd name="connsiteY2" fmla="*/ 0 h 6708387"/>
              <a:gd name="connsiteX3" fmla="*/ 2889234 w 4804503"/>
              <a:gd name="connsiteY3" fmla="*/ 0 h 6708387"/>
              <a:gd name="connsiteX4" fmla="*/ 4804503 w 4804503"/>
              <a:gd name="connsiteY4" fmla="*/ 3239161 h 6708387"/>
              <a:gd name="connsiteX5" fmla="*/ 4804503 w 4804503"/>
              <a:gd name="connsiteY5" fmla="*/ 5930035 h 670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4503" h="6708387">
                <a:moveTo>
                  <a:pt x="3488130" y="6708387"/>
                </a:moveTo>
                <a:lnTo>
                  <a:pt x="0" y="809153"/>
                </a:lnTo>
                <a:lnTo>
                  <a:pt x="1368465" y="0"/>
                </a:lnTo>
                <a:lnTo>
                  <a:pt x="2889234" y="0"/>
                </a:lnTo>
                <a:lnTo>
                  <a:pt x="4804503" y="3239161"/>
                </a:lnTo>
                <a:lnTo>
                  <a:pt x="4804503" y="5930035"/>
                </a:lnTo>
                <a:close/>
              </a:path>
            </a:pathLst>
          </a:custGeom>
        </p:spPr>
      </p:pic>
      <p:pic>
        <p:nvPicPr>
          <p:cNvPr id="14" name="图片 13"/>
          <p:cNvPicPr>
            <a:picLocks noChangeAspect="1"/>
          </p:cNvPicPr>
          <p:nvPr/>
        </p:nvPicPr>
        <p:blipFill>
          <a:blip r:embed="rId3" cstate="screen"/>
          <a:srcRect/>
          <a:stretch>
            <a:fillRect/>
          </a:stretch>
        </p:blipFill>
        <p:spPr>
          <a:xfrm rot="19507366">
            <a:off x="5068210" y="3284371"/>
            <a:ext cx="6922034" cy="5522121"/>
          </a:xfrm>
          <a:custGeom>
            <a:avLst/>
            <a:gdLst>
              <a:gd name="connsiteX0" fmla="*/ 3298056 w 6922034"/>
              <a:gd name="connsiteY0" fmla="*/ 0 h 5522121"/>
              <a:gd name="connsiteX1" fmla="*/ 6922034 w 6922034"/>
              <a:gd name="connsiteY1" fmla="*/ 2525982 h 5522121"/>
              <a:gd name="connsiteX2" fmla="*/ 6922034 w 6922034"/>
              <a:gd name="connsiteY2" fmla="*/ 4201072 h 5522121"/>
              <a:gd name="connsiteX3" fmla="*/ 6001238 w 6922034"/>
              <a:gd name="connsiteY3" fmla="*/ 5522121 h 5522121"/>
              <a:gd name="connsiteX4" fmla="*/ 0 w 6922034"/>
              <a:gd name="connsiteY4" fmla="*/ 1339144 h 5522121"/>
              <a:gd name="connsiteX5" fmla="*/ 933409 w 6922034"/>
              <a:gd name="connsiteY5" fmla="*/ 0 h 552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2034" h="5522121">
                <a:moveTo>
                  <a:pt x="3298056" y="0"/>
                </a:moveTo>
                <a:lnTo>
                  <a:pt x="6922034" y="2525982"/>
                </a:lnTo>
                <a:lnTo>
                  <a:pt x="6922034" y="4201072"/>
                </a:lnTo>
                <a:lnTo>
                  <a:pt x="6001238" y="5522121"/>
                </a:lnTo>
                <a:lnTo>
                  <a:pt x="0" y="1339144"/>
                </a:lnTo>
                <a:lnTo>
                  <a:pt x="933409" y="0"/>
                </a:lnTo>
                <a:close/>
              </a:path>
            </a:pathLst>
          </a:custGeom>
        </p:spPr>
      </p:pic>
      <p:pic>
        <p:nvPicPr>
          <p:cNvPr id="12" name="图片 11"/>
          <p:cNvPicPr>
            <a:picLocks noChangeAspect="1"/>
          </p:cNvPicPr>
          <p:nvPr/>
        </p:nvPicPr>
        <p:blipFill>
          <a:blip r:embed="rId4" cstate="screen"/>
          <a:srcRect/>
          <a:stretch>
            <a:fillRect/>
          </a:stretch>
        </p:blipFill>
        <p:spPr>
          <a:xfrm rot="9832996">
            <a:off x="6155511" y="2506428"/>
            <a:ext cx="6703061" cy="5024617"/>
          </a:xfrm>
          <a:custGeom>
            <a:avLst/>
            <a:gdLst>
              <a:gd name="connsiteX0" fmla="*/ 2026562 w 6703061"/>
              <a:gd name="connsiteY0" fmla="*/ 5024617 h 5024617"/>
              <a:gd name="connsiteX1" fmla="*/ 0 w 6703061"/>
              <a:gd name="connsiteY1" fmla="*/ 4439038 h 5024617"/>
              <a:gd name="connsiteX2" fmla="*/ 1282667 w 6703061"/>
              <a:gd name="connsiteY2" fmla="*/ 0 h 5024617"/>
              <a:gd name="connsiteX3" fmla="*/ 6703061 w 6703061"/>
              <a:gd name="connsiteY3" fmla="*/ 1566232 h 5024617"/>
              <a:gd name="connsiteX4" fmla="*/ 6703061 w 6703061"/>
              <a:gd name="connsiteY4" fmla="*/ 3201200 h 5024617"/>
              <a:gd name="connsiteX5" fmla="*/ 6176182 w 6703061"/>
              <a:gd name="connsiteY5" fmla="*/ 5024617 h 502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3061" h="5024617">
                <a:moveTo>
                  <a:pt x="2026562" y="5024617"/>
                </a:moveTo>
                <a:lnTo>
                  <a:pt x="0" y="4439038"/>
                </a:lnTo>
                <a:lnTo>
                  <a:pt x="1282667" y="0"/>
                </a:lnTo>
                <a:lnTo>
                  <a:pt x="6703061" y="1566232"/>
                </a:lnTo>
                <a:lnTo>
                  <a:pt x="6703061" y="3201200"/>
                </a:lnTo>
                <a:lnTo>
                  <a:pt x="6176182" y="5024617"/>
                </a:lnTo>
                <a:close/>
              </a:path>
            </a:pathLst>
          </a:custGeom>
        </p:spPr>
      </p:pic>
      <p:pic>
        <p:nvPicPr>
          <p:cNvPr id="7" name="图片 6"/>
          <p:cNvPicPr>
            <a:picLocks noChangeAspect="1"/>
          </p:cNvPicPr>
          <p:nvPr/>
        </p:nvPicPr>
        <p:blipFill>
          <a:blip r:embed="rId5" cstate="screen"/>
          <a:srcRect/>
          <a:stretch>
            <a:fillRect/>
          </a:stretch>
        </p:blipFill>
        <p:spPr>
          <a:xfrm rot="8131928">
            <a:off x="-1358957" y="-1818360"/>
            <a:ext cx="8992731" cy="6286720"/>
          </a:xfrm>
          <a:custGeom>
            <a:avLst/>
            <a:gdLst>
              <a:gd name="connsiteX0" fmla="*/ 5807181 w 8992731"/>
              <a:gd name="connsiteY0" fmla="*/ 6286720 h 6286720"/>
              <a:gd name="connsiteX1" fmla="*/ 0 w 8992731"/>
              <a:gd name="connsiteY1" fmla="*/ 586417 h 6286720"/>
              <a:gd name="connsiteX2" fmla="*/ 575624 w 8992731"/>
              <a:gd name="connsiteY2" fmla="*/ 0 h 6286720"/>
              <a:gd name="connsiteX3" fmla="*/ 5894263 w 8992731"/>
              <a:gd name="connsiteY3" fmla="*/ 0 h 6286720"/>
              <a:gd name="connsiteX4" fmla="*/ 8992731 w 8992731"/>
              <a:gd name="connsiteY4" fmla="*/ 3041442 h 62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731" h="6286720">
                <a:moveTo>
                  <a:pt x="5807181" y="6286720"/>
                </a:moveTo>
                <a:lnTo>
                  <a:pt x="0" y="586417"/>
                </a:lnTo>
                <a:lnTo>
                  <a:pt x="575624" y="0"/>
                </a:lnTo>
                <a:lnTo>
                  <a:pt x="5894263" y="0"/>
                </a:lnTo>
                <a:lnTo>
                  <a:pt x="8992731" y="3041442"/>
                </a:lnTo>
                <a:close/>
              </a:path>
            </a:pathLst>
          </a:custGeom>
        </p:spPr>
      </p:pic>
      <p:sp>
        <p:nvSpPr>
          <p:cNvPr id="25" name="椭圆 24"/>
          <p:cNvSpPr/>
          <p:nvPr/>
        </p:nvSpPr>
        <p:spPr>
          <a:xfrm>
            <a:off x="7386119" y="2233130"/>
            <a:ext cx="577670" cy="577670"/>
          </a:xfrm>
          <a:prstGeom prst="ellipse">
            <a:avLst/>
          </a:prstGeom>
          <a:solidFill>
            <a:srgbClr val="84C3C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7" name="文本框 26"/>
          <p:cNvSpPr txBox="1"/>
          <p:nvPr/>
        </p:nvSpPr>
        <p:spPr>
          <a:xfrm>
            <a:off x="2936640" y="3114330"/>
            <a:ext cx="6570401" cy="381515"/>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The key and difficult points of the project</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8" name="文本框 27"/>
          <p:cNvSpPr txBox="1"/>
          <p:nvPr/>
        </p:nvSpPr>
        <p:spPr>
          <a:xfrm>
            <a:off x="3943465" y="2353350"/>
            <a:ext cx="4585762" cy="830997"/>
          </a:xfrm>
          <a:prstGeom prst="rect">
            <a:avLst/>
          </a:prstGeom>
          <a:noFill/>
        </p:spPr>
        <p:txBody>
          <a:bodyPr wrap="square" rtlCol="0">
            <a:spAutoFit/>
          </a:bodyPr>
          <a:lstStyle/>
          <a:p>
            <a:pPr algn="ctr"/>
            <a:r>
              <a:rPr lang="zh-CN" altLang="en-US" sz="4800" dirty="0">
                <a:solidFill>
                  <a:schemeClr val="tx1">
                    <a:lumMod val="50000"/>
                    <a:lumOff val="50000"/>
                  </a:schemeClr>
                </a:solidFill>
                <a:latin typeface="汉仪瑞意宋W" panose="00020600040101010101" pitchFamily="18" charset="-122"/>
                <a:ea typeface="汉仪瑞意宋W" panose="00020600040101010101" pitchFamily="18" charset="-122"/>
              </a:rPr>
              <a:t>课题的重难点</a:t>
            </a:r>
          </a:p>
        </p:txBody>
      </p:sp>
      <p:sp>
        <p:nvSpPr>
          <p:cNvPr id="29" name="圆角矩形 28"/>
          <p:cNvSpPr/>
          <p:nvPr/>
        </p:nvSpPr>
        <p:spPr>
          <a:xfrm>
            <a:off x="5180938" y="4359472"/>
            <a:ext cx="1854863" cy="339406"/>
          </a:xfrm>
          <a:prstGeom prst="roundRect">
            <a:avLst>
              <a:gd name="adj" fmla="val 50000"/>
            </a:avLst>
          </a:prstGeom>
          <a:solidFill>
            <a:schemeClr val="tx1">
              <a:lumMod val="50000"/>
              <a:lumOff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29"/>
          <p:cNvSpPr/>
          <p:nvPr/>
        </p:nvSpPr>
        <p:spPr>
          <a:xfrm>
            <a:off x="5399099" y="4377259"/>
            <a:ext cx="1399633"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PART.0</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3</a:t>
            </a:r>
            <a:endParaRPr kumimoji="0" lang="zh-CN" altLang="en-US"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76263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9"/>
          <p:cNvSpPr/>
          <p:nvPr/>
        </p:nvSpPr>
        <p:spPr bwMode="auto">
          <a:xfrm rot="16200000">
            <a:off x="4866503" y="1022894"/>
            <a:ext cx="2148754" cy="1899390"/>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blipFill dpi="0" rotWithShape="0">
            <a:blip r:embed="rId2" cstate="screen"/>
            <a:srcRect/>
            <a:stretch>
              <a:fillRect/>
            </a:stretch>
          </a:blipFill>
          <a:ln w="3810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2" name="1"/>
          <p:cNvSpPr txBox="1">
            <a:spLocks noChangeArrowheads="1"/>
          </p:cNvSpPr>
          <p:nvPr/>
        </p:nvSpPr>
        <p:spPr bwMode="auto">
          <a:xfrm>
            <a:off x="4709866" y="3542027"/>
            <a:ext cx="2462027" cy="188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lgn="just">
              <a:lnSpc>
                <a:spcPts val="3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为了进一步提高网络的准确性和稳定性，本文首先使用</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K-means++</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聚类算法 代替原始的 </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K-means </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聚类算法，提高了先验锚框的尺寸匹配度，实现先验锚框与目标手语图像的精确匹配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4" name="1"/>
          <p:cNvSpPr txBox="1">
            <a:spLocks noChangeArrowheads="1"/>
          </p:cNvSpPr>
          <p:nvPr/>
        </p:nvSpPr>
        <p:spPr bwMode="auto">
          <a:xfrm>
            <a:off x="1098301" y="3542027"/>
            <a:ext cx="2462027" cy="22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lgn="just">
              <a:lnSpc>
                <a:spcPts val="3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基于</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yolo</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融合了空间注意力和通道注意力的</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CBAM </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注意力机制虽然可以提高网络的检测准确率。但由于</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CBAM</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中的通道注意对通道特征的空间维度进行了压缩，导致部分通道特征信息的缺失的问题。</a:t>
            </a:r>
          </a:p>
        </p:txBody>
      </p:sp>
      <p:sp>
        <p:nvSpPr>
          <p:cNvPr id="26" name="1"/>
          <p:cNvSpPr txBox="1">
            <a:spLocks noChangeArrowheads="1"/>
          </p:cNvSpPr>
          <p:nvPr/>
        </p:nvSpPr>
        <p:spPr bwMode="auto">
          <a:xfrm>
            <a:off x="8535074" y="3542027"/>
            <a:ext cx="2462027" cy="2622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lgn="just">
              <a:lnSpc>
                <a:spcPts val="3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基于改进</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YOLO </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的手语识别实验。首先搭建了</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YOLO </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手语识别任务实验环境。其次将注意力机制、聚类算法和损失函数这三个方面的改进方法进行组合，通过消融实验验证了三个方面的改进方法组合使用的有效性，并与不同网络模型进行了对比实验。</a:t>
            </a:r>
          </a:p>
        </p:txBody>
      </p:sp>
      <p:sp>
        <p:nvSpPr>
          <p:cNvPr id="27" name="Freeform 9"/>
          <p:cNvSpPr/>
          <p:nvPr/>
        </p:nvSpPr>
        <p:spPr bwMode="auto">
          <a:xfrm rot="16200000">
            <a:off x="8691711" y="1022893"/>
            <a:ext cx="2148754" cy="1899390"/>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blipFill dpi="0" rotWithShape="0">
            <a:blip r:embed="rId2" cstate="screen"/>
            <a:srcRect/>
            <a:stretch>
              <a:fillRect/>
            </a:stretch>
          </a:blipFill>
          <a:ln w="3810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8" name="Freeform 9"/>
          <p:cNvSpPr/>
          <p:nvPr/>
        </p:nvSpPr>
        <p:spPr bwMode="auto">
          <a:xfrm rot="16200000">
            <a:off x="1341973" y="1022895"/>
            <a:ext cx="2148754" cy="1899390"/>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blipFill dpi="0" rotWithShape="0">
            <a:blip r:embed="rId2" cstate="screen"/>
            <a:srcRect/>
            <a:stretch>
              <a:fillRect/>
            </a:stretch>
          </a:blipFill>
          <a:ln w="3810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14" name="组合 13"/>
          <p:cNvGrpSpPr/>
          <p:nvPr/>
        </p:nvGrpSpPr>
        <p:grpSpPr>
          <a:xfrm>
            <a:off x="0" y="-9625"/>
            <a:ext cx="2329315" cy="1595420"/>
            <a:chOff x="0" y="-9625"/>
            <a:chExt cx="2329315" cy="1595420"/>
          </a:xfrm>
        </p:grpSpPr>
        <p:pic>
          <p:nvPicPr>
            <p:cNvPr id="15" name="图片 14"/>
            <p:cNvPicPr>
              <a:picLocks noChangeAspect="1"/>
            </p:cNvPicPr>
            <p:nvPr/>
          </p:nvPicPr>
          <p:blipFill rotWithShape="1">
            <a:blip r:embed="rId3" cstate="screen"/>
            <a:srcRect/>
            <a:stretch>
              <a:fillRect/>
            </a:stretch>
          </p:blipFill>
          <p:spPr>
            <a:xfrm>
              <a:off x="1" y="-9625"/>
              <a:ext cx="2329314" cy="1595420"/>
            </a:xfrm>
            <a:prstGeom prst="rect">
              <a:avLst/>
            </a:prstGeom>
          </p:spPr>
        </p:pic>
        <p:pic>
          <p:nvPicPr>
            <p:cNvPr id="16" name="图片 15"/>
            <p:cNvPicPr>
              <a:picLocks noChangeAspect="1"/>
            </p:cNvPicPr>
            <p:nvPr/>
          </p:nvPicPr>
          <p:blipFill rotWithShape="1">
            <a:blip r:embed="rId4" cstate="screen"/>
            <a:srcRect/>
            <a:stretch>
              <a:fillRect/>
            </a:stretch>
          </p:blipFill>
          <p:spPr>
            <a:xfrm>
              <a:off x="0" y="-9625"/>
              <a:ext cx="2147269" cy="1289785"/>
            </a:xfrm>
            <a:prstGeom prst="rect">
              <a:avLst/>
            </a:prstGeom>
          </p:spPr>
        </p:pic>
      </p:grpSp>
      <p:sp>
        <p:nvSpPr>
          <p:cNvPr id="17" name="文本框 16"/>
          <p:cNvSpPr txBox="1"/>
          <p:nvPr/>
        </p:nvSpPr>
        <p:spPr>
          <a:xfrm>
            <a:off x="639509" y="229182"/>
            <a:ext cx="2448707" cy="492443"/>
          </a:xfrm>
          <a:prstGeom prst="rect">
            <a:avLst/>
          </a:prstGeom>
          <a:noFill/>
        </p:spPr>
        <p:txBody>
          <a:bodyPr wrap="square" rtlCol="0">
            <a:spAutoFit/>
          </a:bodyPr>
          <a:lstStyle/>
          <a:p>
            <a:r>
              <a:rPr lang="zh-CN" altLang="en-US" sz="2600" dirty="0">
                <a:solidFill>
                  <a:schemeClr val="tx1">
                    <a:lumMod val="50000"/>
                    <a:lumOff val="50000"/>
                  </a:schemeClr>
                </a:solidFill>
                <a:latin typeface="汉仪瑞意宋W" panose="00020600040101010101" pitchFamily="18" charset="-122"/>
                <a:ea typeface="汉仪瑞意宋W" panose="00020600040101010101" pitchFamily="18" charset="-122"/>
              </a:rPr>
              <a:t>重难点</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469467"/>
            <a:ext cx="12192000" cy="1388534"/>
          </a:xfrm>
          <a:prstGeom prst="rect">
            <a:avLst/>
          </a:prstGeom>
          <a:solidFill>
            <a:srgbClr val="71A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6" name="1"/>
          <p:cNvSpPr txBox="1">
            <a:spLocks noChangeArrowheads="1"/>
          </p:cNvSpPr>
          <p:nvPr/>
        </p:nvSpPr>
        <p:spPr bwMode="auto">
          <a:xfrm>
            <a:off x="1287123" y="5631619"/>
            <a:ext cx="9803831" cy="9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lang="zh-CN" altLang="en-US" sz="1400" b="0" i="0" dirty="0">
                <a:solidFill>
                  <a:srgbClr val="000000"/>
                </a:solidFill>
                <a:effectLst/>
                <a:latin typeface="宋体" panose="02010600030101010101" pitchFamily="2" charset="-122"/>
                <a:ea typeface="宋体" panose="02010600030101010101" pitchFamily="2" charset="-122"/>
              </a:rPr>
              <a:t>    可以看到 </a:t>
            </a:r>
            <a:r>
              <a:rPr lang="en-US" altLang="zh-CN" sz="1400" b="0" i="0" dirty="0">
                <a:solidFill>
                  <a:srgbClr val="000000"/>
                </a:solidFill>
                <a:effectLst/>
                <a:latin typeface="宋体" panose="02010600030101010101" pitchFamily="2" charset="-122"/>
                <a:ea typeface="宋体" panose="02010600030101010101" pitchFamily="2" charset="-122"/>
              </a:rPr>
              <a:t>CBAM </a:t>
            </a:r>
            <a:r>
              <a:rPr lang="zh-CN" altLang="en-US" sz="1400" b="0" i="0" dirty="0">
                <a:solidFill>
                  <a:srgbClr val="000000"/>
                </a:solidFill>
                <a:effectLst/>
                <a:latin typeface="宋体" panose="02010600030101010101" pitchFamily="2" charset="-122"/>
                <a:ea typeface="宋体" panose="02010600030101010101" pitchFamily="2" charset="-122"/>
              </a:rPr>
              <a:t>包含</a:t>
            </a:r>
            <a:r>
              <a:rPr lang="en-US" altLang="zh-CN" sz="1400" b="0" i="0" dirty="0">
                <a:solidFill>
                  <a:srgbClr val="000000"/>
                </a:solidFill>
                <a:effectLst/>
                <a:latin typeface="宋体" panose="02010600030101010101" pitchFamily="2" charset="-122"/>
                <a:ea typeface="宋体" panose="02010600030101010101" pitchFamily="2" charset="-122"/>
              </a:rPr>
              <a:t>2</a:t>
            </a:r>
            <a:r>
              <a:rPr lang="zh-CN" altLang="en-US" sz="1400" b="0" i="0" dirty="0">
                <a:solidFill>
                  <a:srgbClr val="000000"/>
                </a:solidFill>
                <a:effectLst/>
                <a:latin typeface="宋体" panose="02010600030101010101" pitchFamily="2" charset="-122"/>
                <a:ea typeface="宋体" panose="02010600030101010101" pitchFamily="2" charset="-122"/>
              </a:rPr>
              <a:t>个独立的子模块， 通道注意力模块（</a:t>
            </a:r>
            <a:r>
              <a:rPr lang="en-US" altLang="zh-CN" sz="1400" b="0" i="0" dirty="0">
                <a:solidFill>
                  <a:srgbClr val="000000"/>
                </a:solidFill>
                <a:effectLst/>
                <a:latin typeface="宋体" panose="02010600030101010101" pitchFamily="2" charset="-122"/>
                <a:ea typeface="宋体" panose="02010600030101010101" pitchFamily="2" charset="-122"/>
              </a:rPr>
              <a:t>Channel Attention Module</a:t>
            </a:r>
            <a:r>
              <a:rPr lang="zh-CN" altLang="en-US" sz="1400" b="0" i="0" dirty="0">
                <a:solidFill>
                  <a:srgbClr val="000000"/>
                </a:solidFill>
                <a:effectLst/>
                <a:latin typeface="宋体" panose="02010600030101010101" pitchFamily="2" charset="-122"/>
                <a:ea typeface="宋体" panose="02010600030101010101" pitchFamily="2" charset="-122"/>
              </a:rPr>
              <a:t>，</a:t>
            </a:r>
            <a:r>
              <a:rPr lang="en-US" altLang="zh-CN" sz="1400" b="0" i="0" dirty="0">
                <a:solidFill>
                  <a:srgbClr val="000000"/>
                </a:solidFill>
                <a:effectLst/>
                <a:latin typeface="宋体" panose="02010600030101010101" pitchFamily="2" charset="-122"/>
                <a:ea typeface="宋体" panose="02010600030101010101" pitchFamily="2" charset="-122"/>
              </a:rPr>
              <a:t>CAM) </a:t>
            </a:r>
            <a:r>
              <a:rPr lang="zh-CN" altLang="en-US" sz="1400" b="0" i="0" dirty="0">
                <a:solidFill>
                  <a:srgbClr val="000000"/>
                </a:solidFill>
                <a:effectLst/>
                <a:latin typeface="宋体" panose="02010600030101010101" pitchFamily="2" charset="-122"/>
                <a:ea typeface="宋体" panose="02010600030101010101" pitchFamily="2" charset="-122"/>
              </a:rPr>
              <a:t>和空间注意力模块（</a:t>
            </a:r>
            <a:r>
              <a:rPr lang="en-US" altLang="zh-CN" sz="1400" b="0" i="0" dirty="0" err="1">
                <a:solidFill>
                  <a:srgbClr val="000000"/>
                </a:solidFill>
                <a:effectLst/>
                <a:latin typeface="宋体" panose="02010600030101010101" pitchFamily="2" charset="-122"/>
                <a:ea typeface="宋体" panose="02010600030101010101" pitchFamily="2" charset="-122"/>
              </a:rPr>
              <a:t>Spartial</a:t>
            </a:r>
            <a:r>
              <a:rPr lang="en-US" altLang="zh-CN" sz="1400" b="0" i="0" dirty="0">
                <a:solidFill>
                  <a:srgbClr val="000000"/>
                </a:solidFill>
                <a:effectLst/>
                <a:latin typeface="宋体" panose="02010600030101010101" pitchFamily="2" charset="-122"/>
                <a:ea typeface="宋体" panose="02010600030101010101" pitchFamily="2" charset="-122"/>
              </a:rPr>
              <a:t> Attention Module</a:t>
            </a:r>
            <a:r>
              <a:rPr lang="zh-CN" altLang="en-US" sz="1400" b="0" i="0" dirty="0">
                <a:solidFill>
                  <a:srgbClr val="000000"/>
                </a:solidFill>
                <a:effectLst/>
                <a:latin typeface="宋体" panose="02010600030101010101" pitchFamily="2" charset="-122"/>
                <a:ea typeface="宋体" panose="02010600030101010101" pitchFamily="2" charset="-122"/>
              </a:rPr>
              <a:t>，</a:t>
            </a:r>
            <a:r>
              <a:rPr lang="en-US" altLang="zh-CN" sz="1400" b="0" i="0" dirty="0">
                <a:solidFill>
                  <a:srgbClr val="000000"/>
                </a:solidFill>
                <a:effectLst/>
                <a:latin typeface="宋体" panose="02010600030101010101" pitchFamily="2" charset="-122"/>
                <a:ea typeface="宋体" panose="02010600030101010101" pitchFamily="2" charset="-122"/>
              </a:rPr>
              <a:t>SAM) </a:t>
            </a:r>
            <a:r>
              <a:rPr lang="zh-CN" altLang="en-US" sz="1400" b="0" i="0" dirty="0">
                <a:solidFill>
                  <a:srgbClr val="000000"/>
                </a:solidFill>
                <a:effectLst/>
                <a:latin typeface="宋体" panose="02010600030101010101" pitchFamily="2" charset="-122"/>
                <a:ea typeface="宋体" panose="02010600030101010101" pitchFamily="2" charset="-122"/>
              </a:rPr>
              <a:t>，分别进行通道与空间上的 </a:t>
            </a:r>
            <a:r>
              <a:rPr lang="en-US" altLang="zh-CN" sz="1400" b="0" i="0" dirty="0">
                <a:solidFill>
                  <a:srgbClr val="000000"/>
                </a:solidFill>
                <a:effectLst/>
                <a:latin typeface="宋体" panose="02010600030101010101" pitchFamily="2" charset="-122"/>
                <a:ea typeface="宋体" panose="02010600030101010101" pitchFamily="2" charset="-122"/>
              </a:rPr>
              <a:t>Attention </a:t>
            </a:r>
            <a:r>
              <a:rPr lang="zh-CN" altLang="en-US" sz="1400" b="0" i="0" dirty="0">
                <a:solidFill>
                  <a:srgbClr val="000000"/>
                </a:solidFill>
                <a:effectLst/>
                <a:latin typeface="宋体" panose="02010600030101010101" pitchFamily="2" charset="-122"/>
                <a:ea typeface="宋体" panose="02010600030101010101" pitchFamily="2" charset="-122"/>
              </a:rPr>
              <a:t>。 这样不只能够节约参数和计算力，并且保证了其能够做为即插即用的模块集成到现有的网络架构中去。</a:t>
            </a:r>
            <a:endParaRPr kumimoji="0" lang="zh-CN" altLang="en-US" sz="1400" b="0"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ea"/>
              <a:sym typeface="+mn-lt"/>
            </a:endParaRPr>
          </a:p>
        </p:txBody>
      </p:sp>
      <p:grpSp>
        <p:nvGrpSpPr>
          <p:cNvPr id="9" name="组合 8"/>
          <p:cNvGrpSpPr/>
          <p:nvPr/>
        </p:nvGrpSpPr>
        <p:grpSpPr>
          <a:xfrm>
            <a:off x="0" y="-9625"/>
            <a:ext cx="2329315" cy="1595420"/>
            <a:chOff x="0" y="-9625"/>
            <a:chExt cx="2329315" cy="1595420"/>
          </a:xfrm>
        </p:grpSpPr>
        <p:pic>
          <p:nvPicPr>
            <p:cNvPr id="10" name="图片 9"/>
            <p:cNvPicPr>
              <a:picLocks noChangeAspect="1"/>
            </p:cNvPicPr>
            <p:nvPr/>
          </p:nvPicPr>
          <p:blipFill rotWithShape="1">
            <a:blip r:embed="rId2" cstate="screen"/>
            <a:srcRect/>
            <a:stretch>
              <a:fillRect/>
            </a:stretch>
          </p:blipFill>
          <p:spPr>
            <a:xfrm>
              <a:off x="1" y="-9625"/>
              <a:ext cx="2329314" cy="1595420"/>
            </a:xfrm>
            <a:prstGeom prst="rect">
              <a:avLst/>
            </a:prstGeom>
          </p:spPr>
        </p:pic>
        <p:pic>
          <p:nvPicPr>
            <p:cNvPr id="11" name="图片 10"/>
            <p:cNvPicPr>
              <a:picLocks noChangeAspect="1"/>
            </p:cNvPicPr>
            <p:nvPr/>
          </p:nvPicPr>
          <p:blipFill rotWithShape="1">
            <a:blip r:embed="rId3" cstate="screen"/>
            <a:srcRect/>
            <a:stretch>
              <a:fillRect/>
            </a:stretch>
          </p:blipFill>
          <p:spPr>
            <a:xfrm>
              <a:off x="0" y="-9625"/>
              <a:ext cx="2147269" cy="1289785"/>
            </a:xfrm>
            <a:prstGeom prst="rect">
              <a:avLst/>
            </a:prstGeom>
          </p:spPr>
        </p:pic>
      </p:grpSp>
      <p:sp>
        <p:nvSpPr>
          <p:cNvPr id="12" name="文本框 11"/>
          <p:cNvSpPr txBox="1"/>
          <p:nvPr/>
        </p:nvSpPr>
        <p:spPr>
          <a:xfrm>
            <a:off x="651695" y="544832"/>
            <a:ext cx="4067262" cy="369332"/>
          </a:xfrm>
          <a:prstGeom prst="rect">
            <a:avLst/>
          </a:prstGeom>
          <a:noFill/>
        </p:spPr>
        <p:txBody>
          <a:bodyPr wrap="square" rtlCol="0">
            <a:spAutoFit/>
          </a:bodyPr>
          <a:lstStyle/>
          <a:p>
            <a:r>
              <a:rPr lang="en-US" altLang="zh-CN" sz="1800" b="0" dirty="0">
                <a:solidFill>
                  <a:srgbClr val="000000"/>
                </a:solidFill>
                <a:effectLst/>
                <a:latin typeface="宋体" panose="02010600030101010101" pitchFamily="2" charset="-122"/>
                <a:ea typeface="宋体" panose="02010600030101010101" pitchFamily="2" charset="-122"/>
              </a:rPr>
              <a:t>CBAM </a:t>
            </a:r>
            <a:r>
              <a:rPr lang="zh-CN" altLang="en-US" sz="1800" b="0" dirty="0">
                <a:solidFill>
                  <a:srgbClr val="000000"/>
                </a:solidFill>
                <a:effectLst/>
                <a:latin typeface="宋体" panose="02010600030101010101" pitchFamily="2" charset="-122"/>
                <a:ea typeface="宋体" panose="02010600030101010101" pitchFamily="2" charset="-122"/>
              </a:rPr>
              <a:t>注意力机制的结构如图</a:t>
            </a:r>
            <a:endParaRPr lang="zh-CN" altLang="en-US" sz="2600" dirty="0">
              <a:solidFill>
                <a:schemeClr val="tx1">
                  <a:lumMod val="50000"/>
                  <a:lumOff val="50000"/>
                </a:schemeClr>
              </a:solidFill>
              <a:latin typeface="宋体" panose="02010600030101010101" pitchFamily="2" charset="-122"/>
              <a:ea typeface="宋体" panose="02010600030101010101" pitchFamily="2" charset="-122"/>
            </a:endParaRPr>
          </a:p>
        </p:txBody>
      </p:sp>
      <p:pic>
        <p:nvPicPr>
          <p:cNvPr id="4" name="图片 3" descr="图示&#10;&#10;描述已自动生成">
            <a:extLst>
              <a:ext uri="{FF2B5EF4-FFF2-40B4-BE49-F238E27FC236}">
                <a16:creationId xmlns:a16="http://schemas.microsoft.com/office/drawing/2014/main" id="{E4E57DB5-263E-4882-2F31-9AEDA0199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95" y="3314520"/>
            <a:ext cx="5201376" cy="1314633"/>
          </a:xfrm>
          <a:prstGeom prst="rect">
            <a:avLst/>
          </a:prstGeom>
        </p:spPr>
      </p:pic>
      <p:pic>
        <p:nvPicPr>
          <p:cNvPr id="8" name="图片 7" descr="图示&#10;&#10;描述已自动生成">
            <a:extLst>
              <a:ext uri="{FF2B5EF4-FFF2-40B4-BE49-F238E27FC236}">
                <a16:creationId xmlns:a16="http://schemas.microsoft.com/office/drawing/2014/main" id="{4741E764-409C-93E8-F12F-0C8A89066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350" y="980867"/>
            <a:ext cx="5067300" cy="2266950"/>
          </a:xfrm>
          <a:prstGeom prst="rect">
            <a:avLst/>
          </a:prstGeom>
        </p:spPr>
      </p:pic>
      <p:pic>
        <p:nvPicPr>
          <p:cNvPr id="14" name="图片 13" descr="图示&#10;&#10;描述已自动生成">
            <a:extLst>
              <a:ext uri="{FF2B5EF4-FFF2-40B4-BE49-F238E27FC236}">
                <a16:creationId xmlns:a16="http://schemas.microsoft.com/office/drawing/2014/main" id="{E3A016AF-7D27-4848-35EA-DE88EF084A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4159" y="3314520"/>
            <a:ext cx="4086795" cy="14480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screen"/>
          <a:srcRect/>
          <a:stretch>
            <a:fillRect/>
          </a:stretch>
        </p:blipFill>
        <p:spPr>
          <a:xfrm rot="7235712">
            <a:off x="2321717" y="-2581719"/>
            <a:ext cx="4804503" cy="6708387"/>
          </a:xfrm>
          <a:custGeom>
            <a:avLst/>
            <a:gdLst>
              <a:gd name="connsiteX0" fmla="*/ 3488130 w 4804503"/>
              <a:gd name="connsiteY0" fmla="*/ 6708387 h 6708387"/>
              <a:gd name="connsiteX1" fmla="*/ 0 w 4804503"/>
              <a:gd name="connsiteY1" fmla="*/ 809153 h 6708387"/>
              <a:gd name="connsiteX2" fmla="*/ 1368465 w 4804503"/>
              <a:gd name="connsiteY2" fmla="*/ 0 h 6708387"/>
              <a:gd name="connsiteX3" fmla="*/ 2889234 w 4804503"/>
              <a:gd name="connsiteY3" fmla="*/ 0 h 6708387"/>
              <a:gd name="connsiteX4" fmla="*/ 4804503 w 4804503"/>
              <a:gd name="connsiteY4" fmla="*/ 3239161 h 6708387"/>
              <a:gd name="connsiteX5" fmla="*/ 4804503 w 4804503"/>
              <a:gd name="connsiteY5" fmla="*/ 5930035 h 670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4503" h="6708387">
                <a:moveTo>
                  <a:pt x="3488130" y="6708387"/>
                </a:moveTo>
                <a:lnTo>
                  <a:pt x="0" y="809153"/>
                </a:lnTo>
                <a:lnTo>
                  <a:pt x="1368465" y="0"/>
                </a:lnTo>
                <a:lnTo>
                  <a:pt x="2889234" y="0"/>
                </a:lnTo>
                <a:lnTo>
                  <a:pt x="4804503" y="3239161"/>
                </a:lnTo>
                <a:lnTo>
                  <a:pt x="4804503" y="5930035"/>
                </a:lnTo>
                <a:close/>
              </a:path>
            </a:pathLst>
          </a:custGeom>
        </p:spPr>
      </p:pic>
      <p:pic>
        <p:nvPicPr>
          <p:cNvPr id="14" name="图片 13"/>
          <p:cNvPicPr>
            <a:picLocks noChangeAspect="1"/>
          </p:cNvPicPr>
          <p:nvPr/>
        </p:nvPicPr>
        <p:blipFill>
          <a:blip r:embed="rId3" cstate="screen"/>
          <a:srcRect/>
          <a:stretch>
            <a:fillRect/>
          </a:stretch>
        </p:blipFill>
        <p:spPr>
          <a:xfrm rot="19507366">
            <a:off x="5068210" y="3284371"/>
            <a:ext cx="6922034" cy="5522121"/>
          </a:xfrm>
          <a:custGeom>
            <a:avLst/>
            <a:gdLst>
              <a:gd name="connsiteX0" fmla="*/ 3298056 w 6922034"/>
              <a:gd name="connsiteY0" fmla="*/ 0 h 5522121"/>
              <a:gd name="connsiteX1" fmla="*/ 6922034 w 6922034"/>
              <a:gd name="connsiteY1" fmla="*/ 2525982 h 5522121"/>
              <a:gd name="connsiteX2" fmla="*/ 6922034 w 6922034"/>
              <a:gd name="connsiteY2" fmla="*/ 4201072 h 5522121"/>
              <a:gd name="connsiteX3" fmla="*/ 6001238 w 6922034"/>
              <a:gd name="connsiteY3" fmla="*/ 5522121 h 5522121"/>
              <a:gd name="connsiteX4" fmla="*/ 0 w 6922034"/>
              <a:gd name="connsiteY4" fmla="*/ 1339144 h 5522121"/>
              <a:gd name="connsiteX5" fmla="*/ 933409 w 6922034"/>
              <a:gd name="connsiteY5" fmla="*/ 0 h 552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2034" h="5522121">
                <a:moveTo>
                  <a:pt x="3298056" y="0"/>
                </a:moveTo>
                <a:lnTo>
                  <a:pt x="6922034" y="2525982"/>
                </a:lnTo>
                <a:lnTo>
                  <a:pt x="6922034" y="4201072"/>
                </a:lnTo>
                <a:lnTo>
                  <a:pt x="6001238" y="5522121"/>
                </a:lnTo>
                <a:lnTo>
                  <a:pt x="0" y="1339144"/>
                </a:lnTo>
                <a:lnTo>
                  <a:pt x="933409" y="0"/>
                </a:lnTo>
                <a:close/>
              </a:path>
            </a:pathLst>
          </a:custGeom>
        </p:spPr>
      </p:pic>
      <p:pic>
        <p:nvPicPr>
          <p:cNvPr id="12" name="图片 11"/>
          <p:cNvPicPr>
            <a:picLocks noChangeAspect="1"/>
          </p:cNvPicPr>
          <p:nvPr/>
        </p:nvPicPr>
        <p:blipFill>
          <a:blip r:embed="rId4" cstate="screen"/>
          <a:srcRect/>
          <a:stretch>
            <a:fillRect/>
          </a:stretch>
        </p:blipFill>
        <p:spPr>
          <a:xfrm rot="9832996">
            <a:off x="6155511" y="2506428"/>
            <a:ext cx="6703061" cy="5024617"/>
          </a:xfrm>
          <a:custGeom>
            <a:avLst/>
            <a:gdLst>
              <a:gd name="connsiteX0" fmla="*/ 2026562 w 6703061"/>
              <a:gd name="connsiteY0" fmla="*/ 5024617 h 5024617"/>
              <a:gd name="connsiteX1" fmla="*/ 0 w 6703061"/>
              <a:gd name="connsiteY1" fmla="*/ 4439038 h 5024617"/>
              <a:gd name="connsiteX2" fmla="*/ 1282667 w 6703061"/>
              <a:gd name="connsiteY2" fmla="*/ 0 h 5024617"/>
              <a:gd name="connsiteX3" fmla="*/ 6703061 w 6703061"/>
              <a:gd name="connsiteY3" fmla="*/ 1566232 h 5024617"/>
              <a:gd name="connsiteX4" fmla="*/ 6703061 w 6703061"/>
              <a:gd name="connsiteY4" fmla="*/ 3201200 h 5024617"/>
              <a:gd name="connsiteX5" fmla="*/ 6176182 w 6703061"/>
              <a:gd name="connsiteY5" fmla="*/ 5024617 h 502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3061" h="5024617">
                <a:moveTo>
                  <a:pt x="2026562" y="5024617"/>
                </a:moveTo>
                <a:lnTo>
                  <a:pt x="0" y="4439038"/>
                </a:lnTo>
                <a:lnTo>
                  <a:pt x="1282667" y="0"/>
                </a:lnTo>
                <a:lnTo>
                  <a:pt x="6703061" y="1566232"/>
                </a:lnTo>
                <a:lnTo>
                  <a:pt x="6703061" y="3201200"/>
                </a:lnTo>
                <a:lnTo>
                  <a:pt x="6176182" y="5024617"/>
                </a:lnTo>
                <a:close/>
              </a:path>
            </a:pathLst>
          </a:custGeom>
        </p:spPr>
      </p:pic>
      <p:pic>
        <p:nvPicPr>
          <p:cNvPr id="7" name="图片 6"/>
          <p:cNvPicPr>
            <a:picLocks noChangeAspect="1"/>
          </p:cNvPicPr>
          <p:nvPr/>
        </p:nvPicPr>
        <p:blipFill>
          <a:blip r:embed="rId5" cstate="screen"/>
          <a:srcRect/>
          <a:stretch>
            <a:fillRect/>
          </a:stretch>
        </p:blipFill>
        <p:spPr>
          <a:xfrm rot="8131928">
            <a:off x="-1358957" y="-1818360"/>
            <a:ext cx="8992731" cy="6286720"/>
          </a:xfrm>
          <a:custGeom>
            <a:avLst/>
            <a:gdLst>
              <a:gd name="connsiteX0" fmla="*/ 5807181 w 8992731"/>
              <a:gd name="connsiteY0" fmla="*/ 6286720 h 6286720"/>
              <a:gd name="connsiteX1" fmla="*/ 0 w 8992731"/>
              <a:gd name="connsiteY1" fmla="*/ 586417 h 6286720"/>
              <a:gd name="connsiteX2" fmla="*/ 575624 w 8992731"/>
              <a:gd name="connsiteY2" fmla="*/ 0 h 6286720"/>
              <a:gd name="connsiteX3" fmla="*/ 5894263 w 8992731"/>
              <a:gd name="connsiteY3" fmla="*/ 0 h 6286720"/>
              <a:gd name="connsiteX4" fmla="*/ 8992731 w 8992731"/>
              <a:gd name="connsiteY4" fmla="*/ 3041442 h 62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731" h="6286720">
                <a:moveTo>
                  <a:pt x="5807181" y="6286720"/>
                </a:moveTo>
                <a:lnTo>
                  <a:pt x="0" y="586417"/>
                </a:lnTo>
                <a:lnTo>
                  <a:pt x="575624" y="0"/>
                </a:lnTo>
                <a:lnTo>
                  <a:pt x="5894263" y="0"/>
                </a:lnTo>
                <a:lnTo>
                  <a:pt x="8992731" y="3041442"/>
                </a:lnTo>
                <a:close/>
              </a:path>
            </a:pathLst>
          </a:custGeom>
        </p:spPr>
      </p:pic>
      <p:sp>
        <p:nvSpPr>
          <p:cNvPr id="25" name="椭圆 24"/>
          <p:cNvSpPr/>
          <p:nvPr/>
        </p:nvSpPr>
        <p:spPr>
          <a:xfrm>
            <a:off x="7386119" y="2233130"/>
            <a:ext cx="577670" cy="577670"/>
          </a:xfrm>
          <a:prstGeom prst="ellipse">
            <a:avLst/>
          </a:prstGeom>
          <a:solidFill>
            <a:srgbClr val="84C3C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7" name="文本框 26"/>
          <p:cNvSpPr txBox="1"/>
          <p:nvPr/>
        </p:nvSpPr>
        <p:spPr>
          <a:xfrm>
            <a:off x="2936640" y="3114330"/>
            <a:ext cx="6570401" cy="381515"/>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expected results</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8" name="文本框 27"/>
          <p:cNvSpPr txBox="1"/>
          <p:nvPr/>
        </p:nvSpPr>
        <p:spPr>
          <a:xfrm>
            <a:off x="3943465" y="2353350"/>
            <a:ext cx="4585762" cy="830997"/>
          </a:xfrm>
          <a:prstGeom prst="rect">
            <a:avLst/>
          </a:prstGeom>
          <a:noFill/>
        </p:spPr>
        <p:txBody>
          <a:bodyPr wrap="square" rtlCol="0">
            <a:spAutoFit/>
          </a:bodyPr>
          <a:lstStyle/>
          <a:p>
            <a:pPr algn="ctr"/>
            <a:r>
              <a:rPr lang="zh-CN" altLang="en-US" sz="4800" dirty="0">
                <a:solidFill>
                  <a:schemeClr val="tx1">
                    <a:lumMod val="50000"/>
                    <a:lumOff val="50000"/>
                  </a:schemeClr>
                </a:solidFill>
                <a:latin typeface="汉仪瑞意宋W" panose="00020600040101010101" pitchFamily="18" charset="-122"/>
                <a:ea typeface="汉仪瑞意宋W" panose="00020600040101010101" pitchFamily="18" charset="-122"/>
              </a:rPr>
              <a:t>预期成果</a:t>
            </a:r>
          </a:p>
        </p:txBody>
      </p:sp>
      <p:sp>
        <p:nvSpPr>
          <p:cNvPr id="29" name="圆角矩形 28"/>
          <p:cNvSpPr/>
          <p:nvPr/>
        </p:nvSpPr>
        <p:spPr>
          <a:xfrm>
            <a:off x="5180938" y="4359472"/>
            <a:ext cx="1854863" cy="339406"/>
          </a:xfrm>
          <a:prstGeom prst="roundRect">
            <a:avLst>
              <a:gd name="adj" fmla="val 50000"/>
            </a:avLst>
          </a:prstGeom>
          <a:solidFill>
            <a:schemeClr val="tx1">
              <a:lumMod val="50000"/>
              <a:lumOff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29"/>
          <p:cNvSpPr/>
          <p:nvPr/>
        </p:nvSpPr>
        <p:spPr>
          <a:xfrm>
            <a:off x="5399099" y="4377259"/>
            <a:ext cx="1399633"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PART.0</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4</a:t>
            </a:r>
            <a:endParaRPr kumimoji="0" lang="zh-CN" altLang="en-US"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59050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469467"/>
            <a:ext cx="12192000" cy="1388534"/>
          </a:xfrm>
          <a:prstGeom prst="rect">
            <a:avLst/>
          </a:prstGeom>
          <a:solidFill>
            <a:srgbClr val="71A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等线" panose="02010600030101010101" charset="-122"/>
              <a:ea typeface="等线" panose="02010600030101010101" charset="-122"/>
              <a:cs typeface="+mn-cs"/>
            </a:endParaRPr>
          </a:p>
        </p:txBody>
      </p:sp>
      <p:sp>
        <p:nvSpPr>
          <p:cNvPr id="6" name="1"/>
          <p:cNvSpPr txBox="1">
            <a:spLocks noChangeArrowheads="1"/>
          </p:cNvSpPr>
          <p:nvPr/>
        </p:nvSpPr>
        <p:spPr bwMode="auto">
          <a:xfrm>
            <a:off x="1287123" y="5835463"/>
            <a:ext cx="9803831" cy="350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50000"/>
              </a:lnSpc>
              <a:spcBef>
                <a:spcPts val="0"/>
              </a:spcBef>
              <a:spcAft>
                <a:spcPts val="0"/>
              </a:spcAft>
              <a:buClrTx/>
              <a:buSzTx/>
              <a:buFontTx/>
              <a:buNone/>
              <a:defRPr/>
            </a:pPr>
            <a:r>
              <a:rPr lang="en-US" altLang="zh-CN" sz="1400" b="0" dirty="0">
                <a:solidFill>
                  <a:srgbClr val="000000"/>
                </a:solidFill>
                <a:effectLst/>
                <a:latin typeface="宋体" panose="02010600030101010101" pitchFamily="2" charset="-122"/>
                <a:ea typeface="宋体" panose="02010600030101010101" pitchFamily="2" charset="-122"/>
              </a:rPr>
              <a:t>                     </a:t>
            </a:r>
            <a:r>
              <a:rPr lang="zh-CN" altLang="en-US" b="0" dirty="0">
                <a:solidFill>
                  <a:srgbClr val="000000"/>
                </a:solidFill>
                <a:effectLst/>
                <a:latin typeface="宋体" panose="02010600030101010101" pitchFamily="2" charset="-122"/>
                <a:ea typeface="宋体" panose="02010600030101010101" pitchFamily="2" charset="-122"/>
              </a:rPr>
              <a:t>以上分别是关于字母</a:t>
            </a:r>
            <a:r>
              <a:rPr lang="en-US" altLang="zh-CN" dirty="0">
                <a:solidFill>
                  <a:srgbClr val="000000"/>
                </a:solidFill>
                <a:latin typeface="宋体" panose="02010600030101010101" pitchFamily="2" charset="-122"/>
                <a:ea typeface="宋体" panose="02010600030101010101" pitchFamily="2" charset="-122"/>
              </a:rPr>
              <a:t>O</a:t>
            </a:r>
            <a:r>
              <a:rPr lang="zh-CN" altLang="en-US" dirty="0">
                <a:solidFill>
                  <a:srgbClr val="000000"/>
                </a:solidFill>
                <a:latin typeface="宋体" panose="02010600030101010101" pitchFamily="2" charset="-122"/>
                <a:ea typeface="宋体" panose="02010600030101010101" pitchFamily="2" charset="-122"/>
              </a:rPr>
              <a:t>和一些常见手语模型的一些识别情况</a:t>
            </a:r>
            <a:endParaRPr kumimoji="0" lang="zh-CN" altLang="en-US" b="0"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ea"/>
              <a:sym typeface="+mn-lt"/>
            </a:endParaRPr>
          </a:p>
        </p:txBody>
      </p:sp>
      <p:grpSp>
        <p:nvGrpSpPr>
          <p:cNvPr id="9" name="组合 8"/>
          <p:cNvGrpSpPr/>
          <p:nvPr/>
        </p:nvGrpSpPr>
        <p:grpSpPr>
          <a:xfrm>
            <a:off x="0" y="-9625"/>
            <a:ext cx="2329315" cy="1595420"/>
            <a:chOff x="0" y="-9625"/>
            <a:chExt cx="2329315" cy="1595420"/>
          </a:xfrm>
        </p:grpSpPr>
        <p:pic>
          <p:nvPicPr>
            <p:cNvPr id="10" name="图片 9"/>
            <p:cNvPicPr>
              <a:picLocks noChangeAspect="1"/>
            </p:cNvPicPr>
            <p:nvPr/>
          </p:nvPicPr>
          <p:blipFill rotWithShape="1">
            <a:blip r:embed="rId2" cstate="screen"/>
            <a:srcRect/>
            <a:stretch>
              <a:fillRect/>
            </a:stretch>
          </p:blipFill>
          <p:spPr>
            <a:xfrm>
              <a:off x="1" y="-9625"/>
              <a:ext cx="2329314" cy="1595420"/>
            </a:xfrm>
            <a:prstGeom prst="rect">
              <a:avLst/>
            </a:prstGeom>
          </p:spPr>
        </p:pic>
        <p:pic>
          <p:nvPicPr>
            <p:cNvPr id="11" name="图片 10"/>
            <p:cNvPicPr>
              <a:picLocks noChangeAspect="1"/>
            </p:cNvPicPr>
            <p:nvPr/>
          </p:nvPicPr>
          <p:blipFill rotWithShape="1">
            <a:blip r:embed="rId3" cstate="screen"/>
            <a:srcRect/>
            <a:stretch>
              <a:fillRect/>
            </a:stretch>
          </p:blipFill>
          <p:spPr>
            <a:xfrm>
              <a:off x="0" y="-9625"/>
              <a:ext cx="2147269" cy="1289785"/>
            </a:xfrm>
            <a:prstGeom prst="rect">
              <a:avLst/>
            </a:prstGeom>
          </p:spPr>
        </p:pic>
      </p:grpSp>
      <p:sp>
        <p:nvSpPr>
          <p:cNvPr id="12" name="文本框 11"/>
          <p:cNvSpPr txBox="1"/>
          <p:nvPr/>
        </p:nvSpPr>
        <p:spPr>
          <a:xfrm>
            <a:off x="651695" y="544832"/>
            <a:ext cx="4067262" cy="492443"/>
          </a:xfrm>
          <a:prstGeom prst="rect">
            <a:avLst/>
          </a:prstGeom>
          <a:noFill/>
        </p:spPr>
        <p:txBody>
          <a:bodyPr wrap="square" rtlCol="0">
            <a:spAutoFit/>
          </a:bodyPr>
          <a:lstStyle/>
          <a:p>
            <a:r>
              <a:rPr lang="zh-CN" altLang="en-US" sz="2600" dirty="0">
                <a:solidFill>
                  <a:srgbClr val="000000"/>
                </a:solidFill>
                <a:latin typeface="宋体" panose="02010600030101010101" pitchFamily="2" charset="-122"/>
                <a:ea typeface="宋体" panose="02010600030101010101" pitchFamily="2" charset="-122"/>
              </a:rPr>
              <a:t>期望结果</a:t>
            </a:r>
            <a:endParaRPr lang="zh-CN" altLang="en-US" sz="2600" dirty="0">
              <a:solidFill>
                <a:schemeClr val="tx1">
                  <a:lumMod val="50000"/>
                  <a:lumOff val="50000"/>
                </a:schemeClr>
              </a:solidFill>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428E7E1E-2A36-CABD-53C9-4950AE18C53A}"/>
              </a:ext>
            </a:extLst>
          </p:cNvPr>
          <p:cNvPicPr>
            <a:picLocks noChangeAspect="1"/>
          </p:cNvPicPr>
          <p:nvPr/>
        </p:nvPicPr>
        <p:blipFill>
          <a:blip r:embed="rId4"/>
          <a:stretch>
            <a:fillRect/>
          </a:stretch>
        </p:blipFill>
        <p:spPr>
          <a:xfrm>
            <a:off x="1010294" y="1526528"/>
            <a:ext cx="4178827" cy="2336918"/>
          </a:xfrm>
          <a:prstGeom prst="rect">
            <a:avLst/>
          </a:prstGeom>
        </p:spPr>
      </p:pic>
      <p:pic>
        <p:nvPicPr>
          <p:cNvPr id="8" name="图片 7">
            <a:extLst>
              <a:ext uri="{FF2B5EF4-FFF2-40B4-BE49-F238E27FC236}">
                <a16:creationId xmlns:a16="http://schemas.microsoft.com/office/drawing/2014/main" id="{075A039E-D16F-5C4E-5C69-017CB9D066CA}"/>
              </a:ext>
            </a:extLst>
          </p:cNvPr>
          <p:cNvPicPr>
            <a:picLocks noChangeAspect="1"/>
          </p:cNvPicPr>
          <p:nvPr/>
        </p:nvPicPr>
        <p:blipFill>
          <a:blip r:embed="rId5"/>
          <a:stretch>
            <a:fillRect/>
          </a:stretch>
        </p:blipFill>
        <p:spPr>
          <a:xfrm>
            <a:off x="5673120" y="1585795"/>
            <a:ext cx="5270804" cy="876304"/>
          </a:xfrm>
          <a:prstGeom prst="rect">
            <a:avLst/>
          </a:prstGeom>
        </p:spPr>
      </p:pic>
      <p:pic>
        <p:nvPicPr>
          <p:cNvPr id="14" name="图片 13">
            <a:extLst>
              <a:ext uri="{FF2B5EF4-FFF2-40B4-BE49-F238E27FC236}">
                <a16:creationId xmlns:a16="http://schemas.microsoft.com/office/drawing/2014/main" id="{3F3E088F-FF73-3C4A-0EBA-0B0D787B2118}"/>
              </a:ext>
            </a:extLst>
          </p:cNvPr>
          <p:cNvPicPr>
            <a:picLocks noChangeAspect="1"/>
          </p:cNvPicPr>
          <p:nvPr/>
        </p:nvPicPr>
        <p:blipFill>
          <a:blip r:embed="rId6"/>
          <a:stretch>
            <a:fillRect/>
          </a:stretch>
        </p:blipFill>
        <p:spPr>
          <a:xfrm>
            <a:off x="5673120" y="2929157"/>
            <a:ext cx="5270804" cy="876304"/>
          </a:xfrm>
          <a:prstGeom prst="rect">
            <a:avLst/>
          </a:prstGeom>
        </p:spPr>
      </p:pic>
    </p:spTree>
    <p:extLst>
      <p:ext uri="{BB962C8B-B14F-4D97-AF65-F5344CB8AC3E}">
        <p14:creationId xmlns:p14="http://schemas.microsoft.com/office/powerpoint/2010/main" val="897970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330440" y="3273289"/>
            <a:ext cx="1531120" cy="1531120"/>
          </a:xfrm>
          <a:prstGeom prst="ellipse">
            <a:avLst/>
          </a:prstGeom>
          <a:solidFill>
            <a:srgbClr val="71A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9" name="Freeform 30"/>
          <p:cNvSpPr/>
          <p:nvPr/>
        </p:nvSpPr>
        <p:spPr bwMode="auto">
          <a:xfrm>
            <a:off x="4464045" y="1766888"/>
            <a:ext cx="2669432" cy="2191129"/>
          </a:xfrm>
          <a:custGeom>
            <a:avLst/>
            <a:gdLst>
              <a:gd name="T0" fmla="*/ 1110 w 1120"/>
              <a:gd name="T1" fmla="*/ 617 h 919"/>
              <a:gd name="T2" fmla="*/ 892 w 1120"/>
              <a:gd name="T3" fmla="*/ 87 h 919"/>
              <a:gd name="T4" fmla="*/ 686 w 1120"/>
              <a:gd name="T5" fmla="*/ 0 h 919"/>
              <a:gd name="T6" fmla="*/ 367 w 1120"/>
              <a:gd name="T7" fmla="*/ 231 h 919"/>
              <a:gd name="T8" fmla="*/ 0 w 1120"/>
              <a:gd name="T9" fmla="*/ 866 h 919"/>
              <a:gd name="T10" fmla="*/ 157 w 1120"/>
              <a:gd name="T11" fmla="*/ 734 h 919"/>
              <a:gd name="T12" fmla="*/ 678 w 1120"/>
              <a:gd name="T13" fmla="*/ 548 h 919"/>
              <a:gd name="T14" fmla="*/ 742 w 1120"/>
              <a:gd name="T15" fmla="*/ 553 h 919"/>
              <a:gd name="T16" fmla="*/ 994 w 1120"/>
              <a:gd name="T17" fmla="*/ 688 h 919"/>
              <a:gd name="T18" fmla="*/ 1095 w 1120"/>
              <a:gd name="T19" fmla="*/ 919 h 919"/>
              <a:gd name="T20" fmla="*/ 1110 w 1120"/>
              <a:gd name="T21" fmla="*/ 617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0" h="919">
                <a:moveTo>
                  <a:pt x="1110" y="617"/>
                </a:moveTo>
                <a:cubicBezTo>
                  <a:pt x="1081" y="273"/>
                  <a:pt x="912" y="106"/>
                  <a:pt x="892" y="87"/>
                </a:cubicBezTo>
                <a:cubicBezTo>
                  <a:pt x="829" y="30"/>
                  <a:pt x="757" y="0"/>
                  <a:pt x="686" y="0"/>
                </a:cubicBezTo>
                <a:cubicBezTo>
                  <a:pt x="566" y="0"/>
                  <a:pt x="453" y="82"/>
                  <a:pt x="367" y="231"/>
                </a:cubicBezTo>
                <a:cubicBezTo>
                  <a:pt x="0" y="866"/>
                  <a:pt x="0" y="866"/>
                  <a:pt x="0" y="866"/>
                </a:cubicBezTo>
                <a:cubicBezTo>
                  <a:pt x="43" y="823"/>
                  <a:pt x="94" y="777"/>
                  <a:pt x="157" y="734"/>
                </a:cubicBezTo>
                <a:cubicBezTo>
                  <a:pt x="390" y="572"/>
                  <a:pt x="583" y="548"/>
                  <a:pt x="678" y="548"/>
                </a:cubicBezTo>
                <a:cubicBezTo>
                  <a:pt x="714" y="548"/>
                  <a:pt x="737" y="552"/>
                  <a:pt x="742" y="553"/>
                </a:cubicBezTo>
                <a:cubicBezTo>
                  <a:pt x="840" y="566"/>
                  <a:pt x="929" y="614"/>
                  <a:pt x="994" y="688"/>
                </a:cubicBezTo>
                <a:cubicBezTo>
                  <a:pt x="1051" y="753"/>
                  <a:pt x="1086" y="834"/>
                  <a:pt x="1095" y="919"/>
                </a:cubicBezTo>
                <a:cubicBezTo>
                  <a:pt x="1111" y="839"/>
                  <a:pt x="1120" y="738"/>
                  <a:pt x="1110" y="617"/>
                </a:cubicBezTo>
                <a:close/>
              </a:path>
            </a:pathLst>
          </a:custGeom>
          <a:solidFill>
            <a:srgbClr val="84C3C8"/>
          </a:solidFill>
          <a:ln>
            <a:noFill/>
          </a:ln>
        </p:spPr>
        <p:txBody>
          <a:bodyPr vert="horz" wrap="square" lIns="91440" tIns="45720" rIns="91440" bIns="45720" numCol="1" anchor="t" anchorCtr="0" compatLnSpc="1"/>
          <a:lstStyle/>
          <a:p>
            <a:endParaRPr lang="en-US">
              <a:solidFill>
                <a:schemeClr val="tx1">
                  <a:lumMod val="65000"/>
                  <a:lumOff val="35000"/>
                </a:schemeClr>
              </a:solidFill>
            </a:endParaRPr>
          </a:p>
        </p:txBody>
      </p:sp>
      <p:sp>
        <p:nvSpPr>
          <p:cNvPr id="20" name="Freeform 31"/>
          <p:cNvSpPr/>
          <p:nvPr/>
        </p:nvSpPr>
        <p:spPr bwMode="auto">
          <a:xfrm>
            <a:off x="4006888" y="3257178"/>
            <a:ext cx="2723808" cy="2326060"/>
          </a:xfrm>
          <a:custGeom>
            <a:avLst/>
            <a:gdLst>
              <a:gd name="T0" fmla="*/ 500 w 1143"/>
              <a:gd name="T1" fmla="*/ 494 h 976"/>
              <a:gd name="T2" fmla="*/ 468 w 1143"/>
              <a:gd name="T3" fmla="*/ 334 h 976"/>
              <a:gd name="T4" fmla="*/ 640 w 1143"/>
              <a:gd name="T5" fmla="*/ 0 h 976"/>
              <a:gd name="T6" fmla="*/ 370 w 1143"/>
              <a:gd name="T7" fmla="*/ 139 h 976"/>
              <a:gd name="T8" fmla="*/ 82 w 1143"/>
              <a:gd name="T9" fmla="*/ 444 h 976"/>
              <a:gd name="T10" fmla="*/ 19 w 1143"/>
              <a:gd name="T11" fmla="*/ 594 h 976"/>
              <a:gd name="T12" fmla="*/ 17 w 1143"/>
              <a:gd name="T13" fmla="*/ 606 h 976"/>
              <a:gd name="T14" fmla="*/ 71 w 1143"/>
              <a:gd name="T15" fmla="*/ 849 h 976"/>
              <a:gd name="T16" fmla="*/ 406 w 1143"/>
              <a:gd name="T17" fmla="*/ 976 h 976"/>
              <a:gd name="T18" fmla="*/ 1143 w 1143"/>
              <a:gd name="T19" fmla="*/ 976 h 976"/>
              <a:gd name="T20" fmla="*/ 948 w 1143"/>
              <a:gd name="T21" fmla="*/ 905 h 976"/>
              <a:gd name="T22" fmla="*/ 500 w 1143"/>
              <a:gd name="T23" fmla="*/ 494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3" h="976">
                <a:moveTo>
                  <a:pt x="500" y="494"/>
                </a:moveTo>
                <a:cubicBezTo>
                  <a:pt x="479" y="444"/>
                  <a:pt x="468" y="390"/>
                  <a:pt x="468" y="334"/>
                </a:cubicBezTo>
                <a:cubicBezTo>
                  <a:pt x="468" y="197"/>
                  <a:pt x="536" y="75"/>
                  <a:pt x="640" y="0"/>
                </a:cubicBezTo>
                <a:cubicBezTo>
                  <a:pt x="561" y="27"/>
                  <a:pt x="469" y="70"/>
                  <a:pt x="370" y="139"/>
                </a:cubicBezTo>
                <a:cubicBezTo>
                  <a:pt x="215" y="246"/>
                  <a:pt x="128" y="364"/>
                  <a:pt x="82" y="444"/>
                </a:cubicBezTo>
                <a:cubicBezTo>
                  <a:pt x="33" y="531"/>
                  <a:pt x="19" y="594"/>
                  <a:pt x="19" y="594"/>
                </a:cubicBezTo>
                <a:cubicBezTo>
                  <a:pt x="17" y="606"/>
                  <a:pt x="17" y="606"/>
                  <a:pt x="17" y="606"/>
                </a:cubicBezTo>
                <a:cubicBezTo>
                  <a:pt x="0" y="701"/>
                  <a:pt x="19" y="785"/>
                  <a:pt x="71" y="849"/>
                </a:cubicBezTo>
                <a:cubicBezTo>
                  <a:pt x="138" y="931"/>
                  <a:pt x="257" y="976"/>
                  <a:pt x="406" y="976"/>
                </a:cubicBezTo>
                <a:cubicBezTo>
                  <a:pt x="1143" y="976"/>
                  <a:pt x="1143" y="976"/>
                  <a:pt x="1143" y="976"/>
                </a:cubicBezTo>
                <a:cubicBezTo>
                  <a:pt x="1078" y="959"/>
                  <a:pt x="1012" y="936"/>
                  <a:pt x="948" y="905"/>
                </a:cubicBezTo>
                <a:cubicBezTo>
                  <a:pt x="615" y="748"/>
                  <a:pt x="517" y="536"/>
                  <a:pt x="500" y="494"/>
                </a:cubicBezTo>
                <a:close/>
              </a:path>
            </a:pathLst>
          </a:custGeom>
          <a:solidFill>
            <a:srgbClr val="84C3C8"/>
          </a:solidFill>
          <a:ln>
            <a:noFill/>
          </a:ln>
        </p:spPr>
        <p:txBody>
          <a:bodyPr vert="horz" wrap="square" lIns="91440" tIns="45720" rIns="91440" bIns="45720" numCol="1" anchor="t" anchorCtr="0" compatLnSpc="1"/>
          <a:lstStyle/>
          <a:p>
            <a:endParaRPr lang="en-US">
              <a:solidFill>
                <a:schemeClr val="tx1">
                  <a:lumMod val="65000"/>
                  <a:lumOff val="35000"/>
                </a:schemeClr>
              </a:solidFill>
            </a:endParaRPr>
          </a:p>
        </p:txBody>
      </p:sp>
      <p:sp>
        <p:nvSpPr>
          <p:cNvPr id="21" name="Freeform 32"/>
          <p:cNvSpPr/>
          <p:nvPr/>
        </p:nvSpPr>
        <p:spPr bwMode="auto">
          <a:xfrm>
            <a:off x="5694541" y="2749674"/>
            <a:ext cx="2518389" cy="2817453"/>
          </a:xfrm>
          <a:custGeom>
            <a:avLst/>
            <a:gdLst>
              <a:gd name="T0" fmla="*/ 0 w 1057"/>
              <a:gd name="T1" fmla="*/ 921 h 1182"/>
              <a:gd name="T2" fmla="*/ 255 w 1057"/>
              <a:gd name="T3" fmla="*/ 1086 h 1182"/>
              <a:gd name="T4" fmla="*/ 659 w 1057"/>
              <a:gd name="T5" fmla="*/ 1182 h 1182"/>
              <a:gd name="T6" fmla="*/ 825 w 1057"/>
              <a:gd name="T7" fmla="*/ 1161 h 1182"/>
              <a:gd name="T8" fmla="*/ 846 w 1057"/>
              <a:gd name="T9" fmla="*/ 1154 h 1182"/>
              <a:gd name="T10" fmla="*/ 1019 w 1057"/>
              <a:gd name="T11" fmla="*/ 990 h 1182"/>
              <a:gd name="T12" fmla="*/ 961 w 1057"/>
              <a:gd name="T13" fmla="*/ 636 h 1182"/>
              <a:gd name="T14" fmla="*/ 594 w 1057"/>
              <a:gd name="T15" fmla="*/ 0 h 1182"/>
              <a:gd name="T16" fmla="*/ 630 w 1057"/>
              <a:gd name="T17" fmla="*/ 202 h 1182"/>
              <a:gd name="T18" fmla="*/ 494 w 1057"/>
              <a:gd name="T19" fmla="*/ 800 h 1182"/>
              <a:gd name="T20" fmla="*/ 170 w 1057"/>
              <a:gd name="T21" fmla="*/ 958 h 1182"/>
              <a:gd name="T22" fmla="*/ 0 w 1057"/>
              <a:gd name="T23" fmla="*/ 921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7" h="1182">
                <a:moveTo>
                  <a:pt x="0" y="921"/>
                </a:moveTo>
                <a:cubicBezTo>
                  <a:pt x="62" y="976"/>
                  <a:pt x="145" y="1034"/>
                  <a:pt x="255" y="1086"/>
                </a:cubicBezTo>
                <a:cubicBezTo>
                  <a:pt x="423" y="1165"/>
                  <a:pt x="568" y="1182"/>
                  <a:pt x="659" y="1182"/>
                </a:cubicBezTo>
                <a:cubicBezTo>
                  <a:pt x="762" y="1182"/>
                  <a:pt x="824" y="1162"/>
                  <a:pt x="825" y="1161"/>
                </a:cubicBezTo>
                <a:cubicBezTo>
                  <a:pt x="846" y="1154"/>
                  <a:pt x="846" y="1154"/>
                  <a:pt x="846" y="1154"/>
                </a:cubicBezTo>
                <a:cubicBezTo>
                  <a:pt x="931" y="1121"/>
                  <a:pt x="991" y="1064"/>
                  <a:pt x="1019" y="990"/>
                </a:cubicBezTo>
                <a:cubicBezTo>
                  <a:pt x="1057" y="891"/>
                  <a:pt x="1036" y="765"/>
                  <a:pt x="961" y="636"/>
                </a:cubicBezTo>
                <a:cubicBezTo>
                  <a:pt x="594" y="0"/>
                  <a:pt x="594" y="0"/>
                  <a:pt x="594" y="0"/>
                </a:cubicBezTo>
                <a:cubicBezTo>
                  <a:pt x="611" y="59"/>
                  <a:pt x="624" y="127"/>
                  <a:pt x="630" y="202"/>
                </a:cubicBezTo>
                <a:cubicBezTo>
                  <a:pt x="662" y="596"/>
                  <a:pt x="504" y="787"/>
                  <a:pt x="494" y="800"/>
                </a:cubicBezTo>
                <a:cubicBezTo>
                  <a:pt x="415" y="900"/>
                  <a:pt x="297" y="958"/>
                  <a:pt x="170" y="958"/>
                </a:cubicBezTo>
                <a:cubicBezTo>
                  <a:pt x="110" y="958"/>
                  <a:pt x="52" y="945"/>
                  <a:pt x="0" y="921"/>
                </a:cubicBezTo>
                <a:close/>
              </a:path>
            </a:pathLst>
          </a:custGeom>
          <a:solidFill>
            <a:srgbClr val="84C3C8"/>
          </a:solidFill>
          <a:ln>
            <a:noFill/>
          </a:ln>
        </p:spPr>
        <p:txBody>
          <a:bodyPr vert="horz" wrap="square" lIns="91440" tIns="45720" rIns="91440" bIns="45720" numCol="1" anchor="t" anchorCtr="0" compatLnSpc="1"/>
          <a:lstStyle/>
          <a:p>
            <a:endParaRPr lang="en-US">
              <a:solidFill>
                <a:schemeClr val="tx1">
                  <a:lumMod val="65000"/>
                  <a:lumOff val="35000"/>
                </a:schemeClr>
              </a:solidFill>
            </a:endParaRPr>
          </a:p>
        </p:txBody>
      </p:sp>
      <p:sp>
        <p:nvSpPr>
          <p:cNvPr id="22" name="Freeform 17"/>
          <p:cNvSpPr>
            <a:spLocks noEditPoints="1"/>
          </p:cNvSpPr>
          <p:nvPr/>
        </p:nvSpPr>
        <p:spPr bwMode="auto">
          <a:xfrm>
            <a:off x="5798761" y="2340558"/>
            <a:ext cx="632332" cy="425227"/>
          </a:xfrm>
          <a:custGeom>
            <a:avLst/>
            <a:gdLst>
              <a:gd name="T0" fmla="*/ 2147483646 w 116"/>
              <a:gd name="T1" fmla="*/ 2147483646 h 78"/>
              <a:gd name="T2" fmla="*/ 2147483646 w 116"/>
              <a:gd name="T3" fmla="*/ 1172647092 h 78"/>
              <a:gd name="T4" fmla="*/ 2147483646 w 116"/>
              <a:gd name="T5" fmla="*/ 802334589 h 78"/>
              <a:gd name="T6" fmla="*/ 2147483646 w 116"/>
              <a:gd name="T7" fmla="*/ 493747384 h 78"/>
              <a:gd name="T8" fmla="*/ 2147483646 w 116"/>
              <a:gd name="T9" fmla="*/ 123434882 h 78"/>
              <a:gd name="T10" fmla="*/ 2147483646 w 116"/>
              <a:gd name="T11" fmla="*/ 2098416563 h 78"/>
              <a:gd name="T12" fmla="*/ 2147483646 w 116"/>
              <a:gd name="T13" fmla="*/ 2036699122 h 78"/>
              <a:gd name="T14" fmla="*/ 2147483646 w 116"/>
              <a:gd name="T15" fmla="*/ 0 h 78"/>
              <a:gd name="T16" fmla="*/ 185120072 w 116"/>
              <a:gd name="T17" fmla="*/ 2147483646 h 78"/>
              <a:gd name="T18" fmla="*/ 802192216 w 116"/>
              <a:gd name="T19" fmla="*/ 493747384 h 78"/>
              <a:gd name="T20" fmla="*/ 308536072 w 116"/>
              <a:gd name="T21" fmla="*/ 246869764 h 78"/>
              <a:gd name="T22" fmla="*/ 0 w 116"/>
              <a:gd name="T23" fmla="*/ 2147483646 h 78"/>
              <a:gd name="T24" fmla="*/ 2147483646 w 116"/>
              <a:gd name="T25" fmla="*/ 2147483646 h 78"/>
              <a:gd name="T26" fmla="*/ 2147483646 w 116"/>
              <a:gd name="T27" fmla="*/ 2147483646 h 78"/>
              <a:gd name="T28" fmla="*/ 2147483646 w 116"/>
              <a:gd name="T29" fmla="*/ 2147483646 h 78"/>
              <a:gd name="T30" fmla="*/ 2147483646 w 116"/>
              <a:gd name="T31" fmla="*/ 2147483646 h 78"/>
              <a:gd name="T32" fmla="*/ 1604384431 w 116"/>
              <a:gd name="T33" fmla="*/ 2147483646 h 78"/>
              <a:gd name="T34" fmla="*/ 2147483646 w 116"/>
              <a:gd name="T35" fmla="*/ 2147483646 h 78"/>
              <a:gd name="T36" fmla="*/ 1727800431 w 116"/>
              <a:gd name="T37" fmla="*/ 2147483646 h 78"/>
              <a:gd name="T38" fmla="*/ 1049024215 w 116"/>
              <a:gd name="T39" fmla="*/ 2147483646 h 78"/>
              <a:gd name="T40" fmla="*/ 1480968431 w 116"/>
              <a:gd name="T41" fmla="*/ 2147483646 h 78"/>
              <a:gd name="T42" fmla="*/ 1789504503 w 116"/>
              <a:gd name="T43" fmla="*/ 2147483646 h 78"/>
              <a:gd name="T44" fmla="*/ 1234144287 w 116"/>
              <a:gd name="T45" fmla="*/ 2147483646 h 78"/>
              <a:gd name="T46" fmla="*/ 987312288 w 116"/>
              <a:gd name="T47" fmla="*/ 2147483646 h 78"/>
              <a:gd name="T48" fmla="*/ 925608215 w 116"/>
              <a:gd name="T49" fmla="*/ 2147483646 h 78"/>
              <a:gd name="T50" fmla="*/ 802192216 w 116"/>
              <a:gd name="T51" fmla="*/ 2147483646 h 78"/>
              <a:gd name="T52" fmla="*/ 617072144 w 116"/>
              <a:gd name="T53" fmla="*/ 2147483646 h 78"/>
              <a:gd name="T54" fmla="*/ 2147483646 w 116"/>
              <a:gd name="T55" fmla="*/ 2147483646 h 78"/>
              <a:gd name="T56" fmla="*/ 2147483646 w 116"/>
              <a:gd name="T57" fmla="*/ 1110929651 h 78"/>
              <a:gd name="T58" fmla="*/ 2147483646 w 116"/>
              <a:gd name="T59" fmla="*/ 1357799415 h 78"/>
              <a:gd name="T60" fmla="*/ 2147483646 w 116"/>
              <a:gd name="T61" fmla="*/ 678899707 h 78"/>
              <a:gd name="T62" fmla="*/ 1110728287 w 116"/>
              <a:gd name="T63" fmla="*/ 2147483646 h 78"/>
              <a:gd name="T64" fmla="*/ 1912920503 w 116"/>
              <a:gd name="T65" fmla="*/ 2147483646 h 78"/>
              <a:gd name="T66" fmla="*/ 2147483646 w 116"/>
              <a:gd name="T67" fmla="*/ 2147483646 h 78"/>
              <a:gd name="T68" fmla="*/ 2147483646 w 116"/>
              <a:gd name="T69" fmla="*/ 2147483646 h 78"/>
              <a:gd name="T70" fmla="*/ 2147483646 w 116"/>
              <a:gd name="T71" fmla="*/ 2147483646 h 78"/>
              <a:gd name="T72" fmla="*/ 2147483646 w 116"/>
              <a:gd name="T73" fmla="*/ 2147483646 h 78"/>
              <a:gd name="T74" fmla="*/ 2147483646 w 116"/>
              <a:gd name="T75" fmla="*/ 2147483646 h 78"/>
              <a:gd name="T76" fmla="*/ 2147483646 w 116"/>
              <a:gd name="T77" fmla="*/ 2147483646 h 78"/>
              <a:gd name="T78" fmla="*/ 2147483646 w 116"/>
              <a:gd name="T79" fmla="*/ 2147483646 h 78"/>
              <a:gd name="T80" fmla="*/ 2147483646 w 116"/>
              <a:gd name="T81" fmla="*/ 2147483646 h 78"/>
              <a:gd name="T82" fmla="*/ 2147483646 w 116"/>
              <a:gd name="T83" fmla="*/ 2147483646 h 78"/>
              <a:gd name="T84" fmla="*/ 2147483646 w 116"/>
              <a:gd name="T85" fmla="*/ 2147483646 h 78"/>
              <a:gd name="T86" fmla="*/ 2147483646 w 116"/>
              <a:gd name="T87" fmla="*/ 2147483646 h 78"/>
              <a:gd name="T88" fmla="*/ 2147483646 w 116"/>
              <a:gd name="T89" fmla="*/ 2147483646 h 78"/>
              <a:gd name="T90" fmla="*/ 2147483646 w 116"/>
              <a:gd name="T91" fmla="*/ 2147483646 h 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6" h="78">
                <a:moveTo>
                  <a:pt x="93" y="8"/>
                </a:moveTo>
                <a:cubicBezTo>
                  <a:pt x="103" y="35"/>
                  <a:pt x="103" y="35"/>
                  <a:pt x="103" y="35"/>
                </a:cubicBezTo>
                <a:cubicBezTo>
                  <a:pt x="90" y="40"/>
                  <a:pt x="90" y="40"/>
                  <a:pt x="90" y="40"/>
                </a:cubicBezTo>
                <a:cubicBezTo>
                  <a:pt x="83" y="34"/>
                  <a:pt x="61" y="15"/>
                  <a:pt x="59" y="15"/>
                </a:cubicBezTo>
                <a:cubicBezTo>
                  <a:pt x="57" y="15"/>
                  <a:pt x="51" y="18"/>
                  <a:pt x="50" y="18"/>
                </a:cubicBezTo>
                <a:cubicBezTo>
                  <a:pt x="50" y="18"/>
                  <a:pt x="46" y="19"/>
                  <a:pt x="42" y="19"/>
                </a:cubicBezTo>
                <a:cubicBezTo>
                  <a:pt x="40" y="19"/>
                  <a:pt x="39" y="19"/>
                  <a:pt x="38" y="18"/>
                </a:cubicBezTo>
                <a:cubicBezTo>
                  <a:pt x="37" y="18"/>
                  <a:pt x="37" y="17"/>
                  <a:pt x="37" y="16"/>
                </a:cubicBezTo>
                <a:cubicBezTo>
                  <a:pt x="37" y="15"/>
                  <a:pt x="39" y="14"/>
                  <a:pt x="39" y="13"/>
                </a:cubicBezTo>
                <a:cubicBezTo>
                  <a:pt x="45" y="10"/>
                  <a:pt x="61" y="4"/>
                  <a:pt x="62" y="4"/>
                </a:cubicBezTo>
                <a:cubicBezTo>
                  <a:pt x="62" y="4"/>
                  <a:pt x="62" y="4"/>
                  <a:pt x="62" y="4"/>
                </a:cubicBezTo>
                <a:cubicBezTo>
                  <a:pt x="66" y="4"/>
                  <a:pt x="90" y="7"/>
                  <a:pt x="93" y="8"/>
                </a:cubicBezTo>
                <a:close/>
                <a:moveTo>
                  <a:pt x="102" y="0"/>
                </a:moveTo>
                <a:cubicBezTo>
                  <a:pt x="102" y="0"/>
                  <a:pt x="101" y="0"/>
                  <a:pt x="101" y="0"/>
                </a:cubicBezTo>
                <a:cubicBezTo>
                  <a:pt x="96" y="2"/>
                  <a:pt x="96" y="2"/>
                  <a:pt x="96" y="2"/>
                </a:cubicBezTo>
                <a:cubicBezTo>
                  <a:pt x="96" y="2"/>
                  <a:pt x="95" y="3"/>
                  <a:pt x="95" y="4"/>
                </a:cubicBezTo>
                <a:cubicBezTo>
                  <a:pt x="95" y="4"/>
                  <a:pt x="94" y="5"/>
                  <a:pt x="95" y="6"/>
                </a:cubicBezTo>
                <a:cubicBezTo>
                  <a:pt x="106" y="34"/>
                  <a:pt x="106" y="34"/>
                  <a:pt x="106" y="34"/>
                </a:cubicBezTo>
                <a:cubicBezTo>
                  <a:pt x="107" y="36"/>
                  <a:pt x="108" y="37"/>
                  <a:pt x="110" y="36"/>
                </a:cubicBezTo>
                <a:cubicBezTo>
                  <a:pt x="114" y="34"/>
                  <a:pt x="114" y="34"/>
                  <a:pt x="114" y="34"/>
                </a:cubicBezTo>
                <a:cubicBezTo>
                  <a:pt x="115" y="34"/>
                  <a:pt x="116" y="33"/>
                  <a:pt x="116" y="33"/>
                </a:cubicBezTo>
                <a:cubicBezTo>
                  <a:pt x="116" y="32"/>
                  <a:pt x="116" y="31"/>
                  <a:pt x="116" y="30"/>
                </a:cubicBezTo>
                <a:cubicBezTo>
                  <a:pt x="105" y="2"/>
                  <a:pt x="105" y="2"/>
                  <a:pt x="105" y="2"/>
                </a:cubicBezTo>
                <a:cubicBezTo>
                  <a:pt x="104" y="1"/>
                  <a:pt x="103" y="0"/>
                  <a:pt x="102" y="0"/>
                </a:cubicBezTo>
                <a:close/>
                <a:moveTo>
                  <a:pt x="0" y="39"/>
                </a:moveTo>
                <a:cubicBezTo>
                  <a:pt x="0" y="40"/>
                  <a:pt x="0" y="41"/>
                  <a:pt x="1" y="41"/>
                </a:cubicBezTo>
                <a:cubicBezTo>
                  <a:pt x="1" y="42"/>
                  <a:pt x="2" y="42"/>
                  <a:pt x="3" y="42"/>
                </a:cubicBezTo>
                <a:cubicBezTo>
                  <a:pt x="7" y="43"/>
                  <a:pt x="7" y="43"/>
                  <a:pt x="7" y="43"/>
                </a:cubicBezTo>
                <a:cubicBezTo>
                  <a:pt x="9" y="43"/>
                  <a:pt x="10" y="41"/>
                  <a:pt x="11" y="40"/>
                </a:cubicBezTo>
                <a:cubicBezTo>
                  <a:pt x="13" y="8"/>
                  <a:pt x="13" y="8"/>
                  <a:pt x="13" y="8"/>
                </a:cubicBezTo>
                <a:cubicBezTo>
                  <a:pt x="13" y="7"/>
                  <a:pt x="13" y="6"/>
                  <a:pt x="12" y="6"/>
                </a:cubicBezTo>
                <a:cubicBezTo>
                  <a:pt x="12" y="5"/>
                  <a:pt x="11" y="5"/>
                  <a:pt x="10" y="5"/>
                </a:cubicBezTo>
                <a:cubicBezTo>
                  <a:pt x="5" y="4"/>
                  <a:pt x="5" y="4"/>
                  <a:pt x="5" y="4"/>
                </a:cubicBezTo>
                <a:cubicBezTo>
                  <a:pt x="5" y="4"/>
                  <a:pt x="5" y="4"/>
                  <a:pt x="5" y="4"/>
                </a:cubicBezTo>
                <a:cubicBezTo>
                  <a:pt x="4" y="4"/>
                  <a:pt x="2" y="6"/>
                  <a:pt x="2" y="7"/>
                </a:cubicBezTo>
                <a:lnTo>
                  <a:pt x="0" y="39"/>
                </a:lnTo>
                <a:close/>
                <a:moveTo>
                  <a:pt x="48" y="67"/>
                </a:moveTo>
                <a:cubicBezTo>
                  <a:pt x="47" y="66"/>
                  <a:pt x="47" y="65"/>
                  <a:pt x="46" y="65"/>
                </a:cubicBezTo>
                <a:cubicBezTo>
                  <a:pt x="44" y="63"/>
                  <a:pt x="42" y="63"/>
                  <a:pt x="40" y="65"/>
                </a:cubicBezTo>
                <a:cubicBezTo>
                  <a:pt x="38" y="68"/>
                  <a:pt x="38" y="68"/>
                  <a:pt x="38" y="68"/>
                </a:cubicBezTo>
                <a:cubicBezTo>
                  <a:pt x="37" y="68"/>
                  <a:pt x="37" y="68"/>
                  <a:pt x="37" y="68"/>
                </a:cubicBezTo>
                <a:cubicBezTo>
                  <a:pt x="36" y="71"/>
                  <a:pt x="36" y="71"/>
                  <a:pt x="36" y="71"/>
                </a:cubicBezTo>
                <a:cubicBezTo>
                  <a:pt x="33" y="74"/>
                  <a:pt x="36" y="76"/>
                  <a:pt x="36" y="77"/>
                </a:cubicBezTo>
                <a:cubicBezTo>
                  <a:pt x="37" y="78"/>
                  <a:pt x="38" y="78"/>
                  <a:pt x="39" y="78"/>
                </a:cubicBezTo>
                <a:cubicBezTo>
                  <a:pt x="40" y="78"/>
                  <a:pt x="41" y="77"/>
                  <a:pt x="42" y="76"/>
                </a:cubicBezTo>
                <a:cubicBezTo>
                  <a:pt x="45" y="72"/>
                  <a:pt x="45" y="72"/>
                  <a:pt x="45" y="72"/>
                </a:cubicBezTo>
                <a:cubicBezTo>
                  <a:pt x="45" y="72"/>
                  <a:pt x="45" y="72"/>
                  <a:pt x="45" y="72"/>
                </a:cubicBezTo>
                <a:cubicBezTo>
                  <a:pt x="47" y="71"/>
                  <a:pt x="47" y="71"/>
                  <a:pt x="47" y="71"/>
                </a:cubicBezTo>
                <a:cubicBezTo>
                  <a:pt x="48" y="70"/>
                  <a:pt x="48" y="69"/>
                  <a:pt x="48" y="67"/>
                </a:cubicBezTo>
                <a:close/>
                <a:moveTo>
                  <a:pt x="25" y="66"/>
                </a:moveTo>
                <a:cubicBezTo>
                  <a:pt x="23" y="67"/>
                  <a:pt x="24" y="69"/>
                  <a:pt x="26" y="71"/>
                </a:cubicBezTo>
                <a:cubicBezTo>
                  <a:pt x="28" y="73"/>
                  <a:pt x="30" y="73"/>
                  <a:pt x="32" y="70"/>
                </a:cubicBezTo>
                <a:cubicBezTo>
                  <a:pt x="38" y="64"/>
                  <a:pt x="38" y="64"/>
                  <a:pt x="38" y="64"/>
                </a:cubicBezTo>
                <a:cubicBezTo>
                  <a:pt x="40" y="61"/>
                  <a:pt x="38" y="58"/>
                  <a:pt x="37" y="58"/>
                </a:cubicBezTo>
                <a:cubicBezTo>
                  <a:pt x="35" y="56"/>
                  <a:pt x="33" y="56"/>
                  <a:pt x="31" y="58"/>
                </a:cubicBezTo>
                <a:cubicBezTo>
                  <a:pt x="28" y="62"/>
                  <a:pt x="28" y="62"/>
                  <a:pt x="28" y="62"/>
                </a:cubicBezTo>
                <a:cubicBezTo>
                  <a:pt x="28" y="62"/>
                  <a:pt x="28" y="62"/>
                  <a:pt x="28" y="62"/>
                </a:cubicBezTo>
                <a:cubicBezTo>
                  <a:pt x="28" y="62"/>
                  <a:pt x="28" y="62"/>
                  <a:pt x="28" y="62"/>
                </a:cubicBezTo>
                <a:lnTo>
                  <a:pt x="25" y="66"/>
                </a:lnTo>
                <a:close/>
                <a:moveTo>
                  <a:pt x="17" y="57"/>
                </a:moveTo>
                <a:cubicBezTo>
                  <a:pt x="16" y="59"/>
                  <a:pt x="16" y="60"/>
                  <a:pt x="16" y="61"/>
                </a:cubicBezTo>
                <a:cubicBezTo>
                  <a:pt x="16" y="62"/>
                  <a:pt x="17" y="63"/>
                  <a:pt x="18" y="64"/>
                </a:cubicBezTo>
                <a:cubicBezTo>
                  <a:pt x="20" y="65"/>
                  <a:pt x="22" y="65"/>
                  <a:pt x="24" y="63"/>
                </a:cubicBezTo>
                <a:cubicBezTo>
                  <a:pt x="30" y="56"/>
                  <a:pt x="30" y="56"/>
                  <a:pt x="30" y="56"/>
                </a:cubicBezTo>
                <a:cubicBezTo>
                  <a:pt x="31" y="55"/>
                  <a:pt x="31" y="53"/>
                  <a:pt x="31" y="52"/>
                </a:cubicBezTo>
                <a:cubicBezTo>
                  <a:pt x="31" y="51"/>
                  <a:pt x="30" y="50"/>
                  <a:pt x="29" y="49"/>
                </a:cubicBezTo>
                <a:cubicBezTo>
                  <a:pt x="27" y="48"/>
                  <a:pt x="25" y="48"/>
                  <a:pt x="23" y="50"/>
                </a:cubicBezTo>
                <a:cubicBezTo>
                  <a:pt x="20" y="54"/>
                  <a:pt x="20" y="54"/>
                  <a:pt x="20" y="54"/>
                </a:cubicBezTo>
                <a:cubicBezTo>
                  <a:pt x="20" y="54"/>
                  <a:pt x="20" y="54"/>
                  <a:pt x="20" y="54"/>
                </a:cubicBezTo>
                <a:cubicBezTo>
                  <a:pt x="20" y="54"/>
                  <a:pt x="20" y="54"/>
                  <a:pt x="20" y="54"/>
                </a:cubicBezTo>
                <a:lnTo>
                  <a:pt x="17" y="57"/>
                </a:lnTo>
                <a:close/>
                <a:moveTo>
                  <a:pt x="16" y="55"/>
                </a:moveTo>
                <a:cubicBezTo>
                  <a:pt x="22" y="48"/>
                  <a:pt x="22" y="48"/>
                  <a:pt x="22" y="48"/>
                </a:cubicBezTo>
                <a:cubicBezTo>
                  <a:pt x="24" y="45"/>
                  <a:pt x="22" y="42"/>
                  <a:pt x="21" y="41"/>
                </a:cubicBezTo>
                <a:cubicBezTo>
                  <a:pt x="19" y="40"/>
                  <a:pt x="17" y="40"/>
                  <a:pt x="15" y="42"/>
                </a:cubicBezTo>
                <a:cubicBezTo>
                  <a:pt x="13" y="45"/>
                  <a:pt x="13" y="45"/>
                  <a:pt x="13" y="45"/>
                </a:cubicBezTo>
                <a:cubicBezTo>
                  <a:pt x="13" y="45"/>
                  <a:pt x="13" y="45"/>
                  <a:pt x="13" y="45"/>
                </a:cubicBezTo>
                <a:cubicBezTo>
                  <a:pt x="13" y="45"/>
                  <a:pt x="13" y="45"/>
                  <a:pt x="13" y="45"/>
                </a:cubicBezTo>
                <a:cubicBezTo>
                  <a:pt x="10" y="48"/>
                  <a:pt x="10" y="48"/>
                  <a:pt x="10" y="48"/>
                </a:cubicBezTo>
                <a:cubicBezTo>
                  <a:pt x="9" y="50"/>
                  <a:pt x="8" y="51"/>
                  <a:pt x="9" y="52"/>
                </a:cubicBezTo>
                <a:cubicBezTo>
                  <a:pt x="9" y="53"/>
                  <a:pt x="9" y="54"/>
                  <a:pt x="10" y="54"/>
                </a:cubicBezTo>
                <a:cubicBezTo>
                  <a:pt x="11" y="55"/>
                  <a:pt x="12" y="56"/>
                  <a:pt x="13" y="56"/>
                </a:cubicBezTo>
                <a:cubicBezTo>
                  <a:pt x="14" y="56"/>
                  <a:pt x="15" y="56"/>
                  <a:pt x="16" y="55"/>
                </a:cubicBezTo>
                <a:close/>
                <a:moveTo>
                  <a:pt x="88" y="49"/>
                </a:moveTo>
                <a:cubicBezTo>
                  <a:pt x="89" y="47"/>
                  <a:pt x="90" y="45"/>
                  <a:pt x="88" y="42"/>
                </a:cubicBezTo>
                <a:cubicBezTo>
                  <a:pt x="85" y="40"/>
                  <a:pt x="85" y="40"/>
                  <a:pt x="85" y="40"/>
                </a:cubicBezTo>
                <a:cubicBezTo>
                  <a:pt x="74" y="31"/>
                  <a:pt x="61" y="20"/>
                  <a:pt x="59" y="18"/>
                </a:cubicBezTo>
                <a:cubicBezTo>
                  <a:pt x="57" y="18"/>
                  <a:pt x="54" y="20"/>
                  <a:pt x="51" y="21"/>
                </a:cubicBezTo>
                <a:cubicBezTo>
                  <a:pt x="51" y="21"/>
                  <a:pt x="51" y="21"/>
                  <a:pt x="51" y="21"/>
                </a:cubicBezTo>
                <a:cubicBezTo>
                  <a:pt x="50" y="21"/>
                  <a:pt x="46" y="22"/>
                  <a:pt x="42" y="22"/>
                </a:cubicBezTo>
                <a:cubicBezTo>
                  <a:pt x="40" y="22"/>
                  <a:pt x="38" y="22"/>
                  <a:pt x="37" y="21"/>
                </a:cubicBezTo>
                <a:cubicBezTo>
                  <a:pt x="34" y="19"/>
                  <a:pt x="34" y="17"/>
                  <a:pt x="34" y="16"/>
                </a:cubicBezTo>
                <a:cubicBezTo>
                  <a:pt x="34" y="14"/>
                  <a:pt x="36" y="12"/>
                  <a:pt x="38" y="11"/>
                </a:cubicBezTo>
                <a:cubicBezTo>
                  <a:pt x="16" y="8"/>
                  <a:pt x="16" y="8"/>
                  <a:pt x="16" y="8"/>
                </a:cubicBezTo>
                <a:cubicBezTo>
                  <a:pt x="13" y="40"/>
                  <a:pt x="13" y="40"/>
                  <a:pt x="13" y="40"/>
                </a:cubicBezTo>
                <a:cubicBezTo>
                  <a:pt x="15" y="38"/>
                  <a:pt x="17" y="38"/>
                  <a:pt x="18" y="38"/>
                </a:cubicBezTo>
                <a:cubicBezTo>
                  <a:pt x="20" y="38"/>
                  <a:pt x="21" y="38"/>
                  <a:pt x="23" y="39"/>
                </a:cubicBezTo>
                <a:cubicBezTo>
                  <a:pt x="25" y="41"/>
                  <a:pt x="26" y="43"/>
                  <a:pt x="25" y="46"/>
                </a:cubicBezTo>
                <a:cubicBezTo>
                  <a:pt x="27" y="45"/>
                  <a:pt x="29" y="46"/>
                  <a:pt x="31" y="47"/>
                </a:cubicBezTo>
                <a:cubicBezTo>
                  <a:pt x="33" y="49"/>
                  <a:pt x="34" y="51"/>
                  <a:pt x="33" y="54"/>
                </a:cubicBezTo>
                <a:cubicBezTo>
                  <a:pt x="35" y="53"/>
                  <a:pt x="37" y="54"/>
                  <a:pt x="39" y="55"/>
                </a:cubicBezTo>
                <a:cubicBezTo>
                  <a:pt x="41" y="57"/>
                  <a:pt x="42" y="59"/>
                  <a:pt x="42" y="61"/>
                </a:cubicBezTo>
                <a:cubicBezTo>
                  <a:pt x="44" y="60"/>
                  <a:pt x="46" y="61"/>
                  <a:pt x="48" y="62"/>
                </a:cubicBezTo>
                <a:cubicBezTo>
                  <a:pt x="50" y="65"/>
                  <a:pt x="51" y="67"/>
                  <a:pt x="50" y="70"/>
                </a:cubicBezTo>
                <a:cubicBezTo>
                  <a:pt x="52" y="72"/>
                  <a:pt x="52" y="72"/>
                  <a:pt x="52" y="72"/>
                </a:cubicBezTo>
                <a:cubicBezTo>
                  <a:pt x="52" y="72"/>
                  <a:pt x="52" y="72"/>
                  <a:pt x="52" y="72"/>
                </a:cubicBezTo>
                <a:cubicBezTo>
                  <a:pt x="52" y="72"/>
                  <a:pt x="52" y="72"/>
                  <a:pt x="52" y="72"/>
                </a:cubicBezTo>
                <a:cubicBezTo>
                  <a:pt x="53" y="73"/>
                  <a:pt x="54" y="73"/>
                  <a:pt x="55" y="73"/>
                </a:cubicBezTo>
                <a:cubicBezTo>
                  <a:pt x="56" y="73"/>
                  <a:pt x="57" y="72"/>
                  <a:pt x="58" y="71"/>
                </a:cubicBezTo>
                <a:cubicBezTo>
                  <a:pt x="59" y="70"/>
                  <a:pt x="60" y="68"/>
                  <a:pt x="58" y="67"/>
                </a:cubicBezTo>
                <a:cubicBezTo>
                  <a:pt x="58" y="66"/>
                  <a:pt x="58" y="66"/>
                  <a:pt x="58" y="66"/>
                </a:cubicBezTo>
                <a:cubicBezTo>
                  <a:pt x="48" y="58"/>
                  <a:pt x="48" y="58"/>
                  <a:pt x="48" y="58"/>
                </a:cubicBezTo>
                <a:cubicBezTo>
                  <a:pt x="48" y="58"/>
                  <a:pt x="48" y="57"/>
                  <a:pt x="48" y="57"/>
                </a:cubicBezTo>
                <a:cubicBezTo>
                  <a:pt x="48" y="57"/>
                  <a:pt x="48" y="56"/>
                  <a:pt x="48" y="56"/>
                </a:cubicBezTo>
                <a:cubicBezTo>
                  <a:pt x="49" y="55"/>
                  <a:pt x="50" y="55"/>
                  <a:pt x="50" y="56"/>
                </a:cubicBezTo>
                <a:cubicBezTo>
                  <a:pt x="63" y="67"/>
                  <a:pt x="63" y="67"/>
                  <a:pt x="63" y="67"/>
                </a:cubicBezTo>
                <a:cubicBezTo>
                  <a:pt x="64" y="67"/>
                  <a:pt x="65" y="67"/>
                  <a:pt x="65" y="67"/>
                </a:cubicBezTo>
                <a:cubicBezTo>
                  <a:pt x="67" y="67"/>
                  <a:pt x="68" y="67"/>
                  <a:pt x="69" y="65"/>
                </a:cubicBezTo>
                <a:cubicBezTo>
                  <a:pt x="70" y="64"/>
                  <a:pt x="70" y="63"/>
                  <a:pt x="70" y="62"/>
                </a:cubicBezTo>
                <a:cubicBezTo>
                  <a:pt x="70" y="61"/>
                  <a:pt x="69" y="60"/>
                  <a:pt x="68" y="59"/>
                </a:cubicBezTo>
                <a:cubicBezTo>
                  <a:pt x="67" y="58"/>
                  <a:pt x="67" y="58"/>
                  <a:pt x="67" y="58"/>
                </a:cubicBezTo>
                <a:cubicBezTo>
                  <a:pt x="67" y="58"/>
                  <a:pt x="67" y="58"/>
                  <a:pt x="67" y="58"/>
                </a:cubicBezTo>
                <a:cubicBezTo>
                  <a:pt x="59" y="52"/>
                  <a:pt x="59" y="52"/>
                  <a:pt x="59" y="52"/>
                </a:cubicBezTo>
                <a:cubicBezTo>
                  <a:pt x="59" y="52"/>
                  <a:pt x="59" y="51"/>
                  <a:pt x="59" y="51"/>
                </a:cubicBezTo>
                <a:cubicBezTo>
                  <a:pt x="59" y="51"/>
                  <a:pt x="59" y="50"/>
                  <a:pt x="59" y="50"/>
                </a:cubicBezTo>
                <a:cubicBezTo>
                  <a:pt x="60" y="49"/>
                  <a:pt x="61" y="49"/>
                  <a:pt x="61" y="50"/>
                </a:cubicBezTo>
                <a:cubicBezTo>
                  <a:pt x="73" y="59"/>
                  <a:pt x="73" y="59"/>
                  <a:pt x="73" y="59"/>
                </a:cubicBezTo>
                <a:cubicBezTo>
                  <a:pt x="74" y="60"/>
                  <a:pt x="75" y="60"/>
                  <a:pt x="76" y="60"/>
                </a:cubicBezTo>
                <a:cubicBezTo>
                  <a:pt x="77" y="60"/>
                  <a:pt x="79" y="59"/>
                  <a:pt x="80" y="58"/>
                </a:cubicBezTo>
                <a:cubicBezTo>
                  <a:pt x="81" y="57"/>
                  <a:pt x="81" y="56"/>
                  <a:pt x="81" y="55"/>
                </a:cubicBezTo>
                <a:cubicBezTo>
                  <a:pt x="81" y="54"/>
                  <a:pt x="80" y="53"/>
                  <a:pt x="79" y="52"/>
                </a:cubicBezTo>
                <a:cubicBezTo>
                  <a:pt x="76" y="49"/>
                  <a:pt x="76" y="49"/>
                  <a:pt x="76" y="49"/>
                </a:cubicBezTo>
                <a:cubicBezTo>
                  <a:pt x="76" y="49"/>
                  <a:pt x="76" y="49"/>
                  <a:pt x="76" y="49"/>
                </a:cubicBezTo>
                <a:cubicBezTo>
                  <a:pt x="70" y="44"/>
                  <a:pt x="70" y="44"/>
                  <a:pt x="70" y="44"/>
                </a:cubicBezTo>
                <a:cubicBezTo>
                  <a:pt x="69" y="44"/>
                  <a:pt x="69" y="43"/>
                  <a:pt x="69" y="42"/>
                </a:cubicBezTo>
                <a:cubicBezTo>
                  <a:pt x="70" y="41"/>
                  <a:pt x="71" y="41"/>
                  <a:pt x="72" y="42"/>
                </a:cubicBezTo>
                <a:cubicBezTo>
                  <a:pt x="82" y="50"/>
                  <a:pt x="82" y="50"/>
                  <a:pt x="82" y="50"/>
                </a:cubicBezTo>
                <a:cubicBezTo>
                  <a:pt x="84" y="51"/>
                  <a:pt x="86" y="51"/>
                  <a:pt x="88" y="49"/>
                </a:cubicBezTo>
                <a:close/>
              </a:path>
            </a:pathLst>
          </a:custGeom>
          <a:solidFill>
            <a:schemeClr val="bg1"/>
          </a:solidFill>
          <a:ln>
            <a:noFill/>
          </a:ln>
        </p:spPr>
        <p:txBody>
          <a:bodyPr/>
          <a:lstStyle/>
          <a:p>
            <a:endParaRPr lang="en-US">
              <a:solidFill>
                <a:schemeClr val="tx1">
                  <a:lumMod val="65000"/>
                  <a:lumOff val="35000"/>
                </a:schemeClr>
              </a:solidFill>
            </a:endParaRPr>
          </a:p>
        </p:txBody>
      </p:sp>
      <p:sp>
        <p:nvSpPr>
          <p:cNvPr id="27" name="Freeform 18"/>
          <p:cNvSpPr>
            <a:spLocks noEditPoints="1"/>
          </p:cNvSpPr>
          <p:nvPr/>
        </p:nvSpPr>
        <p:spPr bwMode="auto">
          <a:xfrm>
            <a:off x="7226962" y="4616971"/>
            <a:ext cx="547397" cy="453558"/>
          </a:xfrm>
          <a:custGeom>
            <a:avLst/>
            <a:gdLst>
              <a:gd name="T0" fmla="*/ 802586282 w 99"/>
              <a:gd name="T1" fmla="*/ 2147483646 h 82"/>
              <a:gd name="T2" fmla="*/ 802586282 w 99"/>
              <a:gd name="T3" fmla="*/ 2147483646 h 82"/>
              <a:gd name="T4" fmla="*/ 987799105 w 99"/>
              <a:gd name="T5" fmla="*/ 2147483646 h 82"/>
              <a:gd name="T6" fmla="*/ 1358224751 w 99"/>
              <a:gd name="T7" fmla="*/ 2147483646 h 82"/>
              <a:gd name="T8" fmla="*/ 1543437574 w 99"/>
              <a:gd name="T9" fmla="*/ 2147483646 h 82"/>
              <a:gd name="T10" fmla="*/ 1543437574 w 99"/>
              <a:gd name="T11" fmla="*/ 2147483646 h 82"/>
              <a:gd name="T12" fmla="*/ 1358224751 w 99"/>
              <a:gd name="T13" fmla="*/ 2147483646 h 82"/>
              <a:gd name="T14" fmla="*/ 987799105 w 99"/>
              <a:gd name="T15" fmla="*/ 2147483646 h 82"/>
              <a:gd name="T16" fmla="*/ 802586282 w 99"/>
              <a:gd name="T17" fmla="*/ 2147483646 h 82"/>
              <a:gd name="T18" fmla="*/ 2147483646 w 99"/>
              <a:gd name="T19" fmla="*/ 2100538415 h 82"/>
              <a:gd name="T20" fmla="*/ 2037341056 w 99"/>
              <a:gd name="T21" fmla="*/ 2147483646 h 82"/>
              <a:gd name="T22" fmla="*/ 2037341056 w 99"/>
              <a:gd name="T23" fmla="*/ 2147483646 h 82"/>
              <a:gd name="T24" fmla="*/ 2147483646 w 99"/>
              <a:gd name="T25" fmla="*/ 2147483646 h 82"/>
              <a:gd name="T26" fmla="*/ 2147483646 w 99"/>
              <a:gd name="T27" fmla="*/ 2147483646 h 82"/>
              <a:gd name="T28" fmla="*/ 2147483646 w 99"/>
              <a:gd name="T29" fmla="*/ 2147483646 h 82"/>
              <a:gd name="T30" fmla="*/ 2147483646 w 99"/>
              <a:gd name="T31" fmla="*/ 2147483646 h 82"/>
              <a:gd name="T32" fmla="*/ 2147483646 w 99"/>
              <a:gd name="T33" fmla="*/ 2100538415 h 82"/>
              <a:gd name="T34" fmla="*/ 2147483646 w 99"/>
              <a:gd name="T35" fmla="*/ 2100538415 h 82"/>
              <a:gd name="T36" fmla="*/ 2147483646 w 99"/>
              <a:gd name="T37" fmla="*/ 1668077860 h 82"/>
              <a:gd name="T38" fmla="*/ 2147483646 w 99"/>
              <a:gd name="T39" fmla="*/ 1853418098 h 82"/>
              <a:gd name="T40" fmla="*/ 2147483646 w 99"/>
              <a:gd name="T41" fmla="*/ 2147483646 h 82"/>
              <a:gd name="T42" fmla="*/ 2147483646 w 99"/>
              <a:gd name="T43" fmla="*/ 2147483646 h 82"/>
              <a:gd name="T44" fmla="*/ 2147483646 w 99"/>
              <a:gd name="T45" fmla="*/ 2147483646 h 82"/>
              <a:gd name="T46" fmla="*/ 2147483646 w 99"/>
              <a:gd name="T47" fmla="*/ 2147483646 h 82"/>
              <a:gd name="T48" fmla="*/ 2147483646 w 99"/>
              <a:gd name="T49" fmla="*/ 1853418098 h 82"/>
              <a:gd name="T50" fmla="*/ 2147483646 w 99"/>
              <a:gd name="T51" fmla="*/ 1668077860 h 82"/>
              <a:gd name="T52" fmla="*/ 2147483646 w 99"/>
              <a:gd name="T53" fmla="*/ 1668077860 h 82"/>
              <a:gd name="T54" fmla="*/ 2147483646 w 99"/>
              <a:gd name="T55" fmla="*/ 1235609445 h 82"/>
              <a:gd name="T56" fmla="*/ 2147483646 w 99"/>
              <a:gd name="T57" fmla="*/ 1420949683 h 82"/>
              <a:gd name="T58" fmla="*/ 2147483646 w 99"/>
              <a:gd name="T59" fmla="*/ 2147483646 h 82"/>
              <a:gd name="T60" fmla="*/ 2147483646 w 99"/>
              <a:gd name="T61" fmla="*/ 2147483646 h 82"/>
              <a:gd name="T62" fmla="*/ 2147483646 w 99"/>
              <a:gd name="T63" fmla="*/ 2147483646 h 82"/>
              <a:gd name="T64" fmla="*/ 2147483646 w 99"/>
              <a:gd name="T65" fmla="*/ 2147483646 h 82"/>
              <a:gd name="T66" fmla="*/ 2147483646 w 99"/>
              <a:gd name="T67" fmla="*/ 1420949683 h 82"/>
              <a:gd name="T68" fmla="*/ 2147483646 w 99"/>
              <a:gd name="T69" fmla="*/ 1235609445 h 82"/>
              <a:gd name="T70" fmla="*/ 2147483646 w 99"/>
              <a:gd name="T71" fmla="*/ 1235609445 h 82"/>
              <a:gd name="T72" fmla="*/ 926064116 w 99"/>
              <a:gd name="T73" fmla="*/ 2038758336 h 82"/>
              <a:gd name="T74" fmla="*/ 2147483646 w 99"/>
              <a:gd name="T75" fmla="*/ 679588732 h 82"/>
              <a:gd name="T76" fmla="*/ 2147483646 w 99"/>
              <a:gd name="T77" fmla="*/ 864928970 h 82"/>
              <a:gd name="T78" fmla="*/ 2147483646 w 99"/>
              <a:gd name="T79" fmla="*/ 247120317 h 82"/>
              <a:gd name="T80" fmla="*/ 2147483646 w 99"/>
              <a:gd name="T81" fmla="*/ 185340238 h 82"/>
              <a:gd name="T82" fmla="*/ 2147483646 w 99"/>
              <a:gd name="T83" fmla="*/ 432460555 h 82"/>
              <a:gd name="T84" fmla="*/ 864329128 w 99"/>
              <a:gd name="T85" fmla="*/ 1729857940 h 82"/>
              <a:gd name="T86" fmla="*/ 926064116 w 99"/>
              <a:gd name="T87" fmla="*/ 2038758336 h 82"/>
              <a:gd name="T88" fmla="*/ 2147483646 w 99"/>
              <a:gd name="T89" fmla="*/ 2147483646 h 82"/>
              <a:gd name="T90" fmla="*/ 2147483646 w 99"/>
              <a:gd name="T91" fmla="*/ 2147483646 h 82"/>
              <a:gd name="T92" fmla="*/ 2147483646 w 99"/>
              <a:gd name="T93" fmla="*/ 2147483646 h 82"/>
              <a:gd name="T94" fmla="*/ 493903481 w 99"/>
              <a:gd name="T95" fmla="*/ 2147483646 h 82"/>
              <a:gd name="T96" fmla="*/ 493903481 w 99"/>
              <a:gd name="T97" fmla="*/ 617808653 h 82"/>
              <a:gd name="T98" fmla="*/ 679116304 w 99"/>
              <a:gd name="T99" fmla="*/ 617808653 h 82"/>
              <a:gd name="T100" fmla="*/ 370425646 w 99"/>
              <a:gd name="T101" fmla="*/ 0 h 82"/>
              <a:gd name="T102" fmla="*/ 0 w 99"/>
              <a:gd name="T103" fmla="*/ 617808653 h 82"/>
              <a:gd name="T104" fmla="*/ 185212823 w 99"/>
              <a:gd name="T105" fmla="*/ 617808653 h 82"/>
              <a:gd name="T106" fmla="*/ 185212823 w 99"/>
              <a:gd name="T107" fmla="*/ 2147483646 h 82"/>
              <a:gd name="T108" fmla="*/ 185212823 w 99"/>
              <a:gd name="T109" fmla="*/ 2147483646 h 82"/>
              <a:gd name="T110" fmla="*/ 185212823 w 99"/>
              <a:gd name="T111" fmla="*/ 2147483646 h 82"/>
              <a:gd name="T112" fmla="*/ 2147483646 w 99"/>
              <a:gd name="T113" fmla="*/ 2147483646 h 82"/>
              <a:gd name="T114" fmla="*/ 2147483646 w 99"/>
              <a:gd name="T115" fmla="*/ 2147483646 h 82"/>
              <a:gd name="T116" fmla="*/ 2147483646 w 99"/>
              <a:gd name="T117" fmla="*/ 2147483646 h 8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9" h="82">
                <a:moveTo>
                  <a:pt x="13" y="67"/>
                </a:moveTo>
                <a:cubicBezTo>
                  <a:pt x="13" y="45"/>
                  <a:pt x="13" y="45"/>
                  <a:pt x="13" y="45"/>
                </a:cubicBezTo>
                <a:cubicBezTo>
                  <a:pt x="13" y="43"/>
                  <a:pt x="14" y="41"/>
                  <a:pt x="16" y="41"/>
                </a:cubicBezTo>
                <a:cubicBezTo>
                  <a:pt x="22" y="41"/>
                  <a:pt x="22" y="41"/>
                  <a:pt x="22" y="41"/>
                </a:cubicBezTo>
                <a:cubicBezTo>
                  <a:pt x="24" y="41"/>
                  <a:pt x="25" y="43"/>
                  <a:pt x="25" y="45"/>
                </a:cubicBezTo>
                <a:cubicBezTo>
                  <a:pt x="25" y="67"/>
                  <a:pt x="25" y="67"/>
                  <a:pt x="25" y="67"/>
                </a:cubicBezTo>
                <a:cubicBezTo>
                  <a:pt x="25" y="69"/>
                  <a:pt x="24" y="70"/>
                  <a:pt x="22" y="70"/>
                </a:cubicBezTo>
                <a:cubicBezTo>
                  <a:pt x="16" y="70"/>
                  <a:pt x="16" y="70"/>
                  <a:pt x="16" y="70"/>
                </a:cubicBezTo>
                <a:cubicBezTo>
                  <a:pt x="14" y="70"/>
                  <a:pt x="13" y="69"/>
                  <a:pt x="13" y="67"/>
                </a:cubicBezTo>
                <a:close/>
                <a:moveTo>
                  <a:pt x="36" y="34"/>
                </a:moveTo>
                <a:cubicBezTo>
                  <a:pt x="34" y="34"/>
                  <a:pt x="33" y="35"/>
                  <a:pt x="33" y="37"/>
                </a:cubicBezTo>
                <a:cubicBezTo>
                  <a:pt x="33" y="67"/>
                  <a:pt x="33" y="67"/>
                  <a:pt x="33" y="67"/>
                </a:cubicBezTo>
                <a:cubicBezTo>
                  <a:pt x="33" y="69"/>
                  <a:pt x="34" y="70"/>
                  <a:pt x="36" y="70"/>
                </a:cubicBezTo>
                <a:cubicBezTo>
                  <a:pt x="42" y="70"/>
                  <a:pt x="42" y="70"/>
                  <a:pt x="42" y="70"/>
                </a:cubicBezTo>
                <a:cubicBezTo>
                  <a:pt x="43" y="70"/>
                  <a:pt x="45" y="69"/>
                  <a:pt x="45" y="67"/>
                </a:cubicBezTo>
                <a:cubicBezTo>
                  <a:pt x="45" y="37"/>
                  <a:pt x="45" y="37"/>
                  <a:pt x="45" y="37"/>
                </a:cubicBezTo>
                <a:cubicBezTo>
                  <a:pt x="45" y="35"/>
                  <a:pt x="43" y="34"/>
                  <a:pt x="42" y="34"/>
                </a:cubicBezTo>
                <a:lnTo>
                  <a:pt x="36" y="34"/>
                </a:lnTo>
                <a:close/>
                <a:moveTo>
                  <a:pt x="56" y="27"/>
                </a:moveTo>
                <a:cubicBezTo>
                  <a:pt x="54" y="27"/>
                  <a:pt x="53" y="28"/>
                  <a:pt x="53" y="30"/>
                </a:cubicBezTo>
                <a:cubicBezTo>
                  <a:pt x="53" y="67"/>
                  <a:pt x="53" y="67"/>
                  <a:pt x="53" y="67"/>
                </a:cubicBezTo>
                <a:cubicBezTo>
                  <a:pt x="53" y="69"/>
                  <a:pt x="54" y="70"/>
                  <a:pt x="56" y="70"/>
                </a:cubicBezTo>
                <a:cubicBezTo>
                  <a:pt x="61" y="70"/>
                  <a:pt x="61" y="70"/>
                  <a:pt x="61" y="70"/>
                </a:cubicBezTo>
                <a:cubicBezTo>
                  <a:pt x="63" y="70"/>
                  <a:pt x="65" y="69"/>
                  <a:pt x="65" y="67"/>
                </a:cubicBezTo>
                <a:cubicBezTo>
                  <a:pt x="65" y="30"/>
                  <a:pt x="65" y="30"/>
                  <a:pt x="65" y="30"/>
                </a:cubicBezTo>
                <a:cubicBezTo>
                  <a:pt x="65" y="28"/>
                  <a:pt x="63" y="27"/>
                  <a:pt x="61" y="27"/>
                </a:cubicBezTo>
                <a:lnTo>
                  <a:pt x="56" y="27"/>
                </a:lnTo>
                <a:close/>
                <a:moveTo>
                  <a:pt x="76" y="20"/>
                </a:moveTo>
                <a:cubicBezTo>
                  <a:pt x="74" y="20"/>
                  <a:pt x="72" y="21"/>
                  <a:pt x="72" y="23"/>
                </a:cubicBezTo>
                <a:cubicBezTo>
                  <a:pt x="72" y="67"/>
                  <a:pt x="72" y="67"/>
                  <a:pt x="72" y="67"/>
                </a:cubicBezTo>
                <a:cubicBezTo>
                  <a:pt x="72" y="69"/>
                  <a:pt x="74" y="70"/>
                  <a:pt x="76" y="70"/>
                </a:cubicBezTo>
                <a:cubicBezTo>
                  <a:pt x="81" y="70"/>
                  <a:pt x="81" y="70"/>
                  <a:pt x="81" y="70"/>
                </a:cubicBezTo>
                <a:cubicBezTo>
                  <a:pt x="83" y="70"/>
                  <a:pt x="84" y="69"/>
                  <a:pt x="84" y="67"/>
                </a:cubicBezTo>
                <a:cubicBezTo>
                  <a:pt x="84" y="23"/>
                  <a:pt x="84" y="23"/>
                  <a:pt x="84" y="23"/>
                </a:cubicBezTo>
                <a:cubicBezTo>
                  <a:pt x="84" y="21"/>
                  <a:pt x="83" y="20"/>
                  <a:pt x="81" y="20"/>
                </a:cubicBezTo>
                <a:lnTo>
                  <a:pt x="76" y="20"/>
                </a:lnTo>
                <a:close/>
                <a:moveTo>
                  <a:pt x="15" y="33"/>
                </a:moveTo>
                <a:cubicBezTo>
                  <a:pt x="36" y="29"/>
                  <a:pt x="55" y="21"/>
                  <a:pt x="73" y="11"/>
                </a:cubicBezTo>
                <a:cubicBezTo>
                  <a:pt x="75" y="14"/>
                  <a:pt x="75" y="14"/>
                  <a:pt x="75" y="14"/>
                </a:cubicBezTo>
                <a:cubicBezTo>
                  <a:pt x="81" y="4"/>
                  <a:pt x="81" y="4"/>
                  <a:pt x="81" y="4"/>
                </a:cubicBezTo>
                <a:cubicBezTo>
                  <a:pt x="70" y="3"/>
                  <a:pt x="70" y="3"/>
                  <a:pt x="70" y="3"/>
                </a:cubicBezTo>
                <a:cubicBezTo>
                  <a:pt x="71" y="7"/>
                  <a:pt x="71" y="7"/>
                  <a:pt x="71" y="7"/>
                </a:cubicBezTo>
                <a:cubicBezTo>
                  <a:pt x="54" y="17"/>
                  <a:pt x="34" y="25"/>
                  <a:pt x="14" y="28"/>
                </a:cubicBezTo>
                <a:lnTo>
                  <a:pt x="15" y="33"/>
                </a:lnTo>
                <a:close/>
                <a:moveTo>
                  <a:pt x="99" y="77"/>
                </a:moveTo>
                <a:cubicBezTo>
                  <a:pt x="89" y="71"/>
                  <a:pt x="89" y="71"/>
                  <a:pt x="89" y="71"/>
                </a:cubicBezTo>
                <a:cubicBezTo>
                  <a:pt x="89" y="74"/>
                  <a:pt x="89" y="74"/>
                  <a:pt x="89" y="74"/>
                </a:cubicBezTo>
                <a:cubicBezTo>
                  <a:pt x="8" y="74"/>
                  <a:pt x="8" y="74"/>
                  <a:pt x="8" y="74"/>
                </a:cubicBezTo>
                <a:cubicBezTo>
                  <a:pt x="8" y="10"/>
                  <a:pt x="8" y="10"/>
                  <a:pt x="8" y="10"/>
                </a:cubicBezTo>
                <a:cubicBezTo>
                  <a:pt x="11" y="10"/>
                  <a:pt x="11" y="10"/>
                  <a:pt x="11" y="10"/>
                </a:cubicBezTo>
                <a:cubicBezTo>
                  <a:pt x="6" y="0"/>
                  <a:pt x="6" y="0"/>
                  <a:pt x="6" y="0"/>
                </a:cubicBezTo>
                <a:cubicBezTo>
                  <a:pt x="0" y="10"/>
                  <a:pt x="0" y="10"/>
                  <a:pt x="0" y="10"/>
                </a:cubicBezTo>
                <a:cubicBezTo>
                  <a:pt x="3" y="10"/>
                  <a:pt x="3" y="10"/>
                  <a:pt x="3" y="10"/>
                </a:cubicBezTo>
                <a:cubicBezTo>
                  <a:pt x="3" y="74"/>
                  <a:pt x="3" y="74"/>
                  <a:pt x="3" y="74"/>
                </a:cubicBezTo>
                <a:cubicBezTo>
                  <a:pt x="3" y="77"/>
                  <a:pt x="3" y="77"/>
                  <a:pt x="3" y="77"/>
                </a:cubicBezTo>
                <a:cubicBezTo>
                  <a:pt x="3" y="79"/>
                  <a:pt x="3" y="79"/>
                  <a:pt x="3" y="79"/>
                </a:cubicBezTo>
                <a:cubicBezTo>
                  <a:pt x="89" y="79"/>
                  <a:pt x="89" y="79"/>
                  <a:pt x="89" y="79"/>
                </a:cubicBezTo>
                <a:cubicBezTo>
                  <a:pt x="89" y="82"/>
                  <a:pt x="89" y="82"/>
                  <a:pt x="89" y="82"/>
                </a:cubicBezTo>
                <a:lnTo>
                  <a:pt x="99" y="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solidFill>
                <a:schemeClr val="tx1">
                  <a:lumMod val="65000"/>
                  <a:lumOff val="35000"/>
                </a:schemeClr>
              </a:solidFill>
            </a:endParaRPr>
          </a:p>
        </p:txBody>
      </p:sp>
      <p:sp>
        <p:nvSpPr>
          <p:cNvPr id="28" name="Freeform 19"/>
          <p:cNvSpPr>
            <a:spLocks noEditPoints="1"/>
          </p:cNvSpPr>
          <p:nvPr/>
        </p:nvSpPr>
        <p:spPr bwMode="auto">
          <a:xfrm>
            <a:off x="4375383" y="4693682"/>
            <a:ext cx="731575" cy="380577"/>
          </a:xfrm>
          <a:custGeom>
            <a:avLst/>
            <a:gdLst>
              <a:gd name="T0" fmla="*/ 2147483646 w 150"/>
              <a:gd name="T1" fmla="*/ 2147483646 h 78"/>
              <a:gd name="T2" fmla="*/ 2147483646 w 150"/>
              <a:gd name="T3" fmla="*/ 2147483646 h 78"/>
              <a:gd name="T4" fmla="*/ 2147483646 w 150"/>
              <a:gd name="T5" fmla="*/ 2147483646 h 78"/>
              <a:gd name="T6" fmla="*/ 2147483646 w 150"/>
              <a:gd name="T7" fmla="*/ 2147483646 h 78"/>
              <a:gd name="T8" fmla="*/ 2147483646 w 150"/>
              <a:gd name="T9" fmla="*/ 2147483646 h 78"/>
              <a:gd name="T10" fmla="*/ 2147483646 w 150"/>
              <a:gd name="T11" fmla="*/ 2147483646 h 78"/>
              <a:gd name="T12" fmla="*/ 2147483646 w 150"/>
              <a:gd name="T13" fmla="*/ 2147483646 h 78"/>
              <a:gd name="T14" fmla="*/ 2147483646 w 150"/>
              <a:gd name="T15" fmla="*/ 2147483646 h 78"/>
              <a:gd name="T16" fmla="*/ 2147483646 w 150"/>
              <a:gd name="T17" fmla="*/ 2147483646 h 78"/>
              <a:gd name="T18" fmla="*/ 2147483646 w 150"/>
              <a:gd name="T19" fmla="*/ 1049212210 h 78"/>
              <a:gd name="T20" fmla="*/ 2147483646 w 150"/>
              <a:gd name="T21" fmla="*/ 0 h 78"/>
              <a:gd name="T22" fmla="*/ 2147483646 w 150"/>
              <a:gd name="T23" fmla="*/ 0 h 78"/>
              <a:gd name="T24" fmla="*/ 2147483646 w 150"/>
              <a:gd name="T25" fmla="*/ 0 h 78"/>
              <a:gd name="T26" fmla="*/ 2147483646 w 150"/>
              <a:gd name="T27" fmla="*/ 1049212210 h 78"/>
              <a:gd name="T28" fmla="*/ 2147483646 w 150"/>
              <a:gd name="T29" fmla="*/ 2147483646 h 78"/>
              <a:gd name="T30" fmla="*/ 2147483646 w 150"/>
              <a:gd name="T31" fmla="*/ 2147483646 h 78"/>
              <a:gd name="T32" fmla="*/ 2147483646 w 150"/>
              <a:gd name="T33" fmla="*/ 2147483646 h 78"/>
              <a:gd name="T34" fmla="*/ 2147483646 w 150"/>
              <a:gd name="T35" fmla="*/ 2147483646 h 78"/>
              <a:gd name="T36" fmla="*/ 2147483646 w 150"/>
              <a:gd name="T37" fmla="*/ 2147483646 h 78"/>
              <a:gd name="T38" fmla="*/ 2147483646 w 150"/>
              <a:gd name="T39" fmla="*/ 2147483646 h 78"/>
              <a:gd name="T40" fmla="*/ 2147483646 w 150"/>
              <a:gd name="T41" fmla="*/ 2147483646 h 78"/>
              <a:gd name="T42" fmla="*/ 2147483646 w 150"/>
              <a:gd name="T43" fmla="*/ 2147483646 h 78"/>
              <a:gd name="T44" fmla="*/ 2147483646 w 150"/>
              <a:gd name="T45" fmla="*/ 2147483646 h 78"/>
              <a:gd name="T46" fmla="*/ 2147483646 w 150"/>
              <a:gd name="T47" fmla="*/ 2147483646 h 78"/>
              <a:gd name="T48" fmla="*/ 2147483646 w 150"/>
              <a:gd name="T49" fmla="*/ 1481234297 h 78"/>
              <a:gd name="T50" fmla="*/ 2147483646 w 150"/>
              <a:gd name="T51" fmla="*/ 1419516856 h 78"/>
              <a:gd name="T52" fmla="*/ 2147483646 w 150"/>
              <a:gd name="T53" fmla="*/ 1481234297 h 78"/>
              <a:gd name="T54" fmla="*/ 2147483646 w 150"/>
              <a:gd name="T55" fmla="*/ 2147483646 h 78"/>
              <a:gd name="T56" fmla="*/ 2147483646 w 150"/>
              <a:gd name="T57" fmla="*/ 2147483646 h 78"/>
              <a:gd name="T58" fmla="*/ 2147483646 w 150"/>
              <a:gd name="T59" fmla="*/ 2147483646 h 78"/>
              <a:gd name="T60" fmla="*/ 2147483646 w 150"/>
              <a:gd name="T61" fmla="*/ 2147483646 h 78"/>
              <a:gd name="T62" fmla="*/ 2147483646 w 150"/>
              <a:gd name="T63" fmla="*/ 2147483646 h 78"/>
              <a:gd name="T64" fmla="*/ 2147483646 w 150"/>
              <a:gd name="T65" fmla="*/ 2147483646 h 78"/>
              <a:gd name="T66" fmla="*/ 2147483646 w 150"/>
              <a:gd name="T67" fmla="*/ 2147483646 h 78"/>
              <a:gd name="T68" fmla="*/ 2147483646 w 150"/>
              <a:gd name="T69" fmla="*/ 2147483646 h 78"/>
              <a:gd name="T70" fmla="*/ 2147483646 w 150"/>
              <a:gd name="T71" fmla="*/ 2147483646 h 78"/>
              <a:gd name="T72" fmla="*/ 2147483646 w 150"/>
              <a:gd name="T73" fmla="*/ 2147483646 h 78"/>
              <a:gd name="T74" fmla="*/ 2147483646 w 150"/>
              <a:gd name="T75" fmla="*/ 2147483646 h 78"/>
              <a:gd name="T76" fmla="*/ 2147483646 w 150"/>
              <a:gd name="T77" fmla="*/ 2147483646 h 78"/>
              <a:gd name="T78" fmla="*/ 2147483646 w 150"/>
              <a:gd name="T79" fmla="*/ 2147483646 h 78"/>
              <a:gd name="T80" fmla="*/ 2147483646 w 150"/>
              <a:gd name="T81" fmla="*/ 2147483646 h 78"/>
              <a:gd name="T82" fmla="*/ 2147483646 w 150"/>
              <a:gd name="T83" fmla="*/ 2147483646 h 78"/>
              <a:gd name="T84" fmla="*/ 2147483646 w 150"/>
              <a:gd name="T85" fmla="*/ 2147483646 h 78"/>
              <a:gd name="T86" fmla="*/ 2147483646 w 150"/>
              <a:gd name="T87" fmla="*/ 2147483646 h 78"/>
              <a:gd name="T88" fmla="*/ 2147483646 w 150"/>
              <a:gd name="T89" fmla="*/ 1913264240 h 78"/>
              <a:gd name="T90" fmla="*/ 2035014641 w 150"/>
              <a:gd name="T91" fmla="*/ 1110929651 h 78"/>
              <a:gd name="T92" fmla="*/ 1788341441 w 150"/>
              <a:gd name="T93" fmla="*/ 1110929651 h 78"/>
              <a:gd name="T94" fmla="*/ 1541676093 w 150"/>
              <a:gd name="T95" fmla="*/ 1110929651 h 78"/>
              <a:gd name="T96" fmla="*/ 863340497 w 150"/>
              <a:gd name="T97" fmla="*/ 1913264240 h 78"/>
              <a:gd name="T98" fmla="*/ 1295010745 w 150"/>
              <a:gd name="T99" fmla="*/ 2147483646 h 78"/>
              <a:gd name="T100" fmla="*/ 1171674145 w 150"/>
              <a:gd name="T101" fmla="*/ 2147483646 h 78"/>
              <a:gd name="T102" fmla="*/ 801672197 w 150"/>
              <a:gd name="T103" fmla="*/ 2147483646 h 78"/>
              <a:gd name="T104" fmla="*/ 185004901 w 150"/>
              <a:gd name="T105" fmla="*/ 2147483646 h 78"/>
              <a:gd name="T106" fmla="*/ 308333648 w 150"/>
              <a:gd name="T107" fmla="*/ 2147483646 h 78"/>
              <a:gd name="T108" fmla="*/ 616667296 w 150"/>
              <a:gd name="T109" fmla="*/ 2147483646 h 78"/>
              <a:gd name="T110" fmla="*/ 1788341441 w 150"/>
              <a:gd name="T111" fmla="*/ 2147483646 h 78"/>
              <a:gd name="T112" fmla="*/ 2147483646 w 150"/>
              <a:gd name="T113" fmla="*/ 2147483646 h 78"/>
              <a:gd name="T114" fmla="*/ 2147483646 w 150"/>
              <a:gd name="T115" fmla="*/ 2147483646 h 78"/>
              <a:gd name="T116" fmla="*/ 2147483646 w 150"/>
              <a:gd name="T117" fmla="*/ 2147483646 h 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50" h="78">
                <a:moveTo>
                  <a:pt x="108" y="73"/>
                </a:moveTo>
                <a:cubicBezTo>
                  <a:pt x="106" y="74"/>
                  <a:pt x="104" y="75"/>
                  <a:pt x="101" y="75"/>
                </a:cubicBezTo>
                <a:cubicBezTo>
                  <a:pt x="94" y="77"/>
                  <a:pt x="86" y="78"/>
                  <a:pt x="77" y="78"/>
                </a:cubicBezTo>
                <a:cubicBezTo>
                  <a:pt x="67" y="78"/>
                  <a:pt x="60" y="77"/>
                  <a:pt x="52" y="75"/>
                </a:cubicBezTo>
                <a:cubicBezTo>
                  <a:pt x="50" y="75"/>
                  <a:pt x="48" y="74"/>
                  <a:pt x="45" y="73"/>
                </a:cubicBezTo>
                <a:cubicBezTo>
                  <a:pt x="39" y="70"/>
                  <a:pt x="39" y="65"/>
                  <a:pt x="43" y="61"/>
                </a:cubicBezTo>
                <a:cubicBezTo>
                  <a:pt x="47" y="57"/>
                  <a:pt x="51" y="55"/>
                  <a:pt x="56" y="52"/>
                </a:cubicBezTo>
                <a:cubicBezTo>
                  <a:pt x="59" y="51"/>
                  <a:pt x="61" y="50"/>
                  <a:pt x="63" y="49"/>
                </a:cubicBezTo>
                <a:cubicBezTo>
                  <a:pt x="68" y="48"/>
                  <a:pt x="69" y="43"/>
                  <a:pt x="66" y="40"/>
                </a:cubicBezTo>
                <a:cubicBezTo>
                  <a:pt x="59" y="33"/>
                  <a:pt x="57" y="26"/>
                  <a:pt x="57" y="17"/>
                </a:cubicBezTo>
                <a:cubicBezTo>
                  <a:pt x="57" y="7"/>
                  <a:pt x="63" y="3"/>
                  <a:pt x="71" y="0"/>
                </a:cubicBezTo>
                <a:cubicBezTo>
                  <a:pt x="73" y="0"/>
                  <a:pt x="75" y="0"/>
                  <a:pt x="77" y="0"/>
                </a:cubicBezTo>
                <a:cubicBezTo>
                  <a:pt x="79" y="0"/>
                  <a:pt x="80" y="0"/>
                  <a:pt x="82" y="0"/>
                </a:cubicBezTo>
                <a:cubicBezTo>
                  <a:pt x="91" y="3"/>
                  <a:pt x="96" y="7"/>
                  <a:pt x="97" y="17"/>
                </a:cubicBezTo>
                <a:cubicBezTo>
                  <a:pt x="97" y="26"/>
                  <a:pt x="94" y="34"/>
                  <a:pt x="88" y="40"/>
                </a:cubicBezTo>
                <a:cubicBezTo>
                  <a:pt x="85" y="43"/>
                  <a:pt x="86" y="48"/>
                  <a:pt x="90" y="49"/>
                </a:cubicBezTo>
                <a:cubicBezTo>
                  <a:pt x="93" y="50"/>
                  <a:pt x="95" y="51"/>
                  <a:pt x="97" y="52"/>
                </a:cubicBezTo>
                <a:cubicBezTo>
                  <a:pt x="102" y="55"/>
                  <a:pt x="107" y="57"/>
                  <a:pt x="111" y="61"/>
                </a:cubicBezTo>
                <a:cubicBezTo>
                  <a:pt x="114" y="64"/>
                  <a:pt x="115" y="70"/>
                  <a:pt x="108" y="73"/>
                </a:cubicBezTo>
                <a:close/>
                <a:moveTo>
                  <a:pt x="147" y="66"/>
                </a:moveTo>
                <a:cubicBezTo>
                  <a:pt x="145" y="64"/>
                  <a:pt x="141" y="62"/>
                  <a:pt x="138" y="60"/>
                </a:cubicBezTo>
                <a:cubicBezTo>
                  <a:pt x="136" y="59"/>
                  <a:pt x="135" y="59"/>
                  <a:pt x="133" y="58"/>
                </a:cubicBezTo>
                <a:cubicBezTo>
                  <a:pt x="130" y="57"/>
                  <a:pt x="129" y="54"/>
                  <a:pt x="131" y="51"/>
                </a:cubicBezTo>
                <a:cubicBezTo>
                  <a:pt x="136" y="47"/>
                  <a:pt x="138" y="41"/>
                  <a:pt x="137" y="35"/>
                </a:cubicBezTo>
                <a:cubicBezTo>
                  <a:pt x="137" y="29"/>
                  <a:pt x="133" y="25"/>
                  <a:pt x="127" y="24"/>
                </a:cubicBezTo>
                <a:cubicBezTo>
                  <a:pt x="126" y="24"/>
                  <a:pt x="125" y="23"/>
                  <a:pt x="124" y="23"/>
                </a:cubicBezTo>
                <a:cubicBezTo>
                  <a:pt x="122" y="23"/>
                  <a:pt x="121" y="24"/>
                  <a:pt x="120" y="24"/>
                </a:cubicBezTo>
                <a:cubicBezTo>
                  <a:pt x="114" y="25"/>
                  <a:pt x="110" y="29"/>
                  <a:pt x="110" y="35"/>
                </a:cubicBezTo>
                <a:cubicBezTo>
                  <a:pt x="110" y="41"/>
                  <a:pt x="111" y="47"/>
                  <a:pt x="116" y="51"/>
                </a:cubicBezTo>
                <a:cubicBezTo>
                  <a:pt x="118" y="54"/>
                  <a:pt x="117" y="57"/>
                  <a:pt x="114" y="58"/>
                </a:cubicBezTo>
                <a:cubicBezTo>
                  <a:pt x="114" y="58"/>
                  <a:pt x="114" y="58"/>
                  <a:pt x="114" y="58"/>
                </a:cubicBezTo>
                <a:cubicBezTo>
                  <a:pt x="114" y="59"/>
                  <a:pt x="115" y="59"/>
                  <a:pt x="115" y="59"/>
                </a:cubicBezTo>
                <a:cubicBezTo>
                  <a:pt x="117" y="61"/>
                  <a:pt x="118" y="65"/>
                  <a:pt x="118" y="68"/>
                </a:cubicBezTo>
                <a:cubicBezTo>
                  <a:pt x="117" y="71"/>
                  <a:pt x="115" y="74"/>
                  <a:pt x="112" y="76"/>
                </a:cubicBezTo>
                <a:cubicBezTo>
                  <a:pt x="111" y="76"/>
                  <a:pt x="110" y="76"/>
                  <a:pt x="109" y="77"/>
                </a:cubicBezTo>
                <a:cubicBezTo>
                  <a:pt x="113" y="77"/>
                  <a:pt x="118" y="78"/>
                  <a:pt x="124" y="78"/>
                </a:cubicBezTo>
                <a:cubicBezTo>
                  <a:pt x="130" y="78"/>
                  <a:pt x="136" y="77"/>
                  <a:pt x="141" y="76"/>
                </a:cubicBezTo>
                <a:cubicBezTo>
                  <a:pt x="142" y="76"/>
                  <a:pt x="144" y="75"/>
                  <a:pt x="145" y="75"/>
                </a:cubicBezTo>
                <a:cubicBezTo>
                  <a:pt x="150" y="72"/>
                  <a:pt x="149" y="68"/>
                  <a:pt x="147" y="66"/>
                </a:cubicBezTo>
                <a:close/>
                <a:moveTo>
                  <a:pt x="35" y="68"/>
                </a:moveTo>
                <a:cubicBezTo>
                  <a:pt x="35" y="65"/>
                  <a:pt x="36" y="62"/>
                  <a:pt x="38" y="59"/>
                </a:cubicBezTo>
                <a:cubicBezTo>
                  <a:pt x="39" y="58"/>
                  <a:pt x="40" y="58"/>
                  <a:pt x="41" y="57"/>
                </a:cubicBezTo>
                <a:cubicBezTo>
                  <a:pt x="41" y="56"/>
                  <a:pt x="40" y="56"/>
                  <a:pt x="40" y="56"/>
                </a:cubicBezTo>
                <a:cubicBezTo>
                  <a:pt x="36" y="55"/>
                  <a:pt x="35" y="51"/>
                  <a:pt x="38" y="49"/>
                </a:cubicBezTo>
                <a:cubicBezTo>
                  <a:pt x="43" y="44"/>
                  <a:pt x="45" y="38"/>
                  <a:pt x="44" y="31"/>
                </a:cubicBezTo>
                <a:cubicBezTo>
                  <a:pt x="44" y="24"/>
                  <a:pt x="40" y="20"/>
                  <a:pt x="33" y="18"/>
                </a:cubicBezTo>
                <a:cubicBezTo>
                  <a:pt x="32" y="18"/>
                  <a:pt x="31" y="18"/>
                  <a:pt x="29" y="18"/>
                </a:cubicBezTo>
                <a:cubicBezTo>
                  <a:pt x="28" y="18"/>
                  <a:pt x="26" y="18"/>
                  <a:pt x="25" y="18"/>
                </a:cubicBezTo>
                <a:cubicBezTo>
                  <a:pt x="18" y="20"/>
                  <a:pt x="14" y="24"/>
                  <a:pt x="14" y="31"/>
                </a:cubicBezTo>
                <a:cubicBezTo>
                  <a:pt x="14" y="38"/>
                  <a:pt x="16" y="44"/>
                  <a:pt x="21" y="49"/>
                </a:cubicBezTo>
                <a:cubicBezTo>
                  <a:pt x="23" y="51"/>
                  <a:pt x="22" y="55"/>
                  <a:pt x="19" y="56"/>
                </a:cubicBezTo>
                <a:cubicBezTo>
                  <a:pt x="17" y="57"/>
                  <a:pt x="15" y="57"/>
                  <a:pt x="13" y="58"/>
                </a:cubicBezTo>
                <a:cubicBezTo>
                  <a:pt x="10" y="60"/>
                  <a:pt x="6" y="62"/>
                  <a:pt x="3" y="65"/>
                </a:cubicBezTo>
                <a:cubicBezTo>
                  <a:pt x="0" y="68"/>
                  <a:pt x="0" y="72"/>
                  <a:pt x="5" y="74"/>
                </a:cubicBezTo>
                <a:cubicBezTo>
                  <a:pt x="7" y="75"/>
                  <a:pt x="8" y="76"/>
                  <a:pt x="10" y="76"/>
                </a:cubicBezTo>
                <a:cubicBezTo>
                  <a:pt x="16" y="77"/>
                  <a:pt x="22" y="78"/>
                  <a:pt x="29" y="78"/>
                </a:cubicBezTo>
                <a:cubicBezTo>
                  <a:pt x="35" y="78"/>
                  <a:pt x="40" y="77"/>
                  <a:pt x="45" y="77"/>
                </a:cubicBezTo>
                <a:cubicBezTo>
                  <a:pt x="44" y="76"/>
                  <a:pt x="43" y="76"/>
                  <a:pt x="42" y="76"/>
                </a:cubicBezTo>
                <a:cubicBezTo>
                  <a:pt x="38" y="74"/>
                  <a:pt x="36" y="71"/>
                  <a:pt x="35" y="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solidFill>
                <a:schemeClr val="tx1">
                  <a:lumMod val="65000"/>
                  <a:lumOff val="35000"/>
                </a:schemeClr>
              </a:solidFill>
            </a:endParaRPr>
          </a:p>
        </p:txBody>
      </p:sp>
      <p:sp>
        <p:nvSpPr>
          <p:cNvPr id="29" name="1"/>
          <p:cNvSpPr txBox="1">
            <a:spLocks noChangeArrowheads="1"/>
          </p:cNvSpPr>
          <p:nvPr/>
        </p:nvSpPr>
        <p:spPr bwMode="auto">
          <a:xfrm>
            <a:off x="5617385" y="3587636"/>
            <a:ext cx="99508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1216025" rtl="0" eaLnBrk="1" fontAlgn="auto" latinLnBrk="0" hangingPunct="1">
              <a:spcBef>
                <a:spcPct val="20000"/>
              </a:spcBef>
              <a:spcAft>
                <a:spcPts val="0"/>
              </a:spcAft>
              <a:buClrTx/>
              <a:buSzTx/>
              <a:buFontTx/>
              <a:buNone/>
              <a:defRPr/>
            </a:pPr>
            <a:r>
              <a:rPr kumimoji="0" lang="zh-CN" altLang="en-US" sz="28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存在问题</a:t>
            </a:r>
            <a:endParaRPr kumimoji="0" lang="en-US" altLang="zh-CN" sz="28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0" name="1"/>
          <p:cNvSpPr txBox="1">
            <a:spLocks noChangeArrowheads="1"/>
          </p:cNvSpPr>
          <p:nvPr/>
        </p:nvSpPr>
        <p:spPr bwMode="auto">
          <a:xfrm>
            <a:off x="8323588" y="1612999"/>
            <a:ext cx="13849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dirty="0">
                <a:solidFill>
                  <a:schemeClr val="tx1">
                    <a:lumMod val="65000"/>
                    <a:lumOff val="35000"/>
                  </a:schemeClr>
                </a:solidFill>
                <a:latin typeface="微软雅黑" panose="020B0503020204020204" pitchFamily="34" charset="-122"/>
                <a:cs typeface="+mn-ea"/>
                <a:sym typeface="+mn-lt"/>
              </a:rPr>
              <a:t>存在问题</a:t>
            </a:r>
            <a:endParaRPr lang="en-US" altLang="zh-CN" sz="2000" dirty="0">
              <a:solidFill>
                <a:schemeClr val="tx1">
                  <a:lumMod val="65000"/>
                  <a:lumOff val="35000"/>
                </a:schemeClr>
              </a:solidFill>
              <a:latin typeface="微软雅黑" panose="020B0503020204020204" pitchFamily="34" charset="-122"/>
              <a:cs typeface="+mn-ea"/>
              <a:sym typeface="+mn-lt"/>
            </a:endParaRPr>
          </a:p>
        </p:txBody>
      </p:sp>
      <p:sp>
        <p:nvSpPr>
          <p:cNvPr id="31" name="1"/>
          <p:cNvSpPr txBox="1">
            <a:spLocks noChangeArrowheads="1"/>
          </p:cNvSpPr>
          <p:nvPr/>
        </p:nvSpPr>
        <p:spPr bwMode="auto">
          <a:xfrm>
            <a:off x="8323588" y="2026466"/>
            <a:ext cx="3359505" cy="135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b="0" dirty="0">
                <a:solidFill>
                  <a:srgbClr val="000000"/>
                </a:solidFill>
                <a:effectLst/>
                <a:latin typeface="宋体" panose="02010600030101010101" pitchFamily="2" charset="-122"/>
                <a:ea typeface="宋体" panose="02010600030101010101" pitchFamily="2" charset="-122"/>
              </a:rPr>
              <a:t>本文提出的改进 </a:t>
            </a:r>
            <a:r>
              <a:rPr lang="en-US" altLang="zh-CN" sz="1200" b="0" dirty="0">
                <a:solidFill>
                  <a:srgbClr val="000000"/>
                </a:solidFill>
                <a:effectLst/>
                <a:latin typeface="宋体" panose="02010600030101010101" pitchFamily="2" charset="-122"/>
                <a:ea typeface="宋体" panose="02010600030101010101" pitchFamily="2" charset="-122"/>
              </a:rPr>
              <a:t>YOLOv5s </a:t>
            </a:r>
            <a:r>
              <a:rPr lang="zh-CN" altLang="en-US" sz="1200" b="0" dirty="0">
                <a:solidFill>
                  <a:srgbClr val="000000"/>
                </a:solidFill>
                <a:effectLst/>
                <a:latin typeface="宋体" panose="02010600030101010101" pitchFamily="2" charset="-122"/>
                <a:ea typeface="宋体" panose="02010600030101010101" pitchFamily="2" charset="-122"/>
              </a:rPr>
              <a:t>算法在手语识别任务当中的准确性已有较大提升， 但是对于需要变化动作表示的字母和手语动作相像的字母的识别，有时会出现误测的情 况，相较于基于传感器的手语识别方法仍然存在一定的提升空间。</a:t>
            </a:r>
            <a:endParaRPr lang="zh-CN" altLang="en-US" sz="120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sp>
        <p:nvSpPr>
          <p:cNvPr id="32" name="1"/>
          <p:cNvSpPr txBox="1">
            <a:spLocks noChangeArrowheads="1"/>
          </p:cNvSpPr>
          <p:nvPr/>
        </p:nvSpPr>
        <p:spPr bwMode="auto">
          <a:xfrm>
            <a:off x="934960" y="3353607"/>
            <a:ext cx="13849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2000" dirty="0">
                <a:solidFill>
                  <a:schemeClr val="tx1">
                    <a:lumMod val="65000"/>
                    <a:lumOff val="35000"/>
                  </a:schemeClr>
                </a:solidFill>
                <a:latin typeface="微软雅黑" panose="020B0503020204020204" pitchFamily="34" charset="-122"/>
                <a:cs typeface="+mn-ea"/>
                <a:sym typeface="+mn-lt"/>
              </a:rPr>
              <a:t>存在问题</a:t>
            </a:r>
            <a:endParaRPr lang="en-US" altLang="zh-CN" sz="2000" dirty="0">
              <a:solidFill>
                <a:schemeClr val="tx1">
                  <a:lumMod val="65000"/>
                  <a:lumOff val="35000"/>
                </a:schemeClr>
              </a:solidFill>
              <a:latin typeface="微软雅黑" panose="020B0503020204020204" pitchFamily="34" charset="-122"/>
              <a:cs typeface="+mn-ea"/>
              <a:sym typeface="+mn-lt"/>
            </a:endParaRPr>
          </a:p>
        </p:txBody>
      </p:sp>
      <p:sp>
        <p:nvSpPr>
          <p:cNvPr id="33" name="1"/>
          <p:cNvSpPr txBox="1">
            <a:spLocks noChangeArrowheads="1"/>
          </p:cNvSpPr>
          <p:nvPr/>
        </p:nvSpPr>
        <p:spPr bwMode="auto">
          <a:xfrm>
            <a:off x="951895" y="3743837"/>
            <a:ext cx="2442073" cy="134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b="0" dirty="0">
                <a:solidFill>
                  <a:srgbClr val="000000"/>
                </a:solidFill>
                <a:effectLst/>
                <a:latin typeface="宋体" panose="02010600030101010101" pitchFamily="2" charset="-122"/>
                <a:ea typeface="宋体" panose="02010600030101010101" pitchFamily="2" charset="-122"/>
              </a:rPr>
              <a:t>数据集的研究范围。目前本文所使用的数据集只涵盖了 </a:t>
            </a:r>
            <a:r>
              <a:rPr lang="en-US" altLang="zh-CN" sz="1200" b="0" dirty="0">
                <a:solidFill>
                  <a:srgbClr val="000000"/>
                </a:solidFill>
                <a:effectLst/>
                <a:latin typeface="宋体" panose="02010600030101010101" pitchFamily="2" charset="-122"/>
                <a:ea typeface="宋体" panose="02010600030101010101" pitchFamily="2" charset="-122"/>
              </a:rPr>
              <a:t>26 </a:t>
            </a:r>
            <a:r>
              <a:rPr lang="zh-CN" altLang="en-US" sz="1200" b="0" dirty="0">
                <a:solidFill>
                  <a:srgbClr val="000000"/>
                </a:solidFill>
                <a:effectLst/>
                <a:latin typeface="宋体" panose="02010600030101010101" pitchFamily="2" charset="-122"/>
                <a:ea typeface="宋体" panose="02010600030101010101" pitchFamily="2" charset="-122"/>
              </a:rPr>
              <a:t>个英文字母的手语 手势，应该采集更多的常用词汇来丰富和扩大数据集，以扩展模型的应用范围，同时提 高识别准确度。</a:t>
            </a:r>
            <a:endParaRPr lang="zh-CN" altLang="en-US" sz="120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sp>
        <p:nvSpPr>
          <p:cNvPr id="34" name="1"/>
          <p:cNvSpPr txBox="1">
            <a:spLocks noChangeArrowheads="1"/>
          </p:cNvSpPr>
          <p:nvPr/>
        </p:nvSpPr>
        <p:spPr bwMode="auto">
          <a:xfrm>
            <a:off x="8646444" y="3884960"/>
            <a:ext cx="13849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en-US" sz="2000" dirty="0">
                <a:solidFill>
                  <a:schemeClr val="tx1">
                    <a:lumMod val="65000"/>
                    <a:lumOff val="35000"/>
                  </a:schemeClr>
                </a:solidFill>
                <a:latin typeface="微软雅黑" panose="020B0503020204020204" pitchFamily="34" charset="-122"/>
                <a:cs typeface="+mn-ea"/>
                <a:sym typeface="+mn-lt"/>
              </a:rPr>
              <a:t>存在问题</a:t>
            </a:r>
            <a:endParaRPr lang="en-US" altLang="zh-CN" sz="2000" dirty="0">
              <a:solidFill>
                <a:schemeClr val="tx1">
                  <a:lumMod val="65000"/>
                  <a:lumOff val="35000"/>
                </a:schemeClr>
              </a:solidFill>
              <a:latin typeface="微软雅黑" panose="020B0503020204020204" pitchFamily="34" charset="-122"/>
              <a:cs typeface="+mn-ea"/>
              <a:sym typeface="+mn-lt"/>
            </a:endParaRPr>
          </a:p>
        </p:txBody>
      </p:sp>
      <p:sp>
        <p:nvSpPr>
          <p:cNvPr id="35" name="1"/>
          <p:cNvSpPr txBox="1">
            <a:spLocks noChangeArrowheads="1"/>
          </p:cNvSpPr>
          <p:nvPr/>
        </p:nvSpPr>
        <p:spPr bwMode="auto">
          <a:xfrm>
            <a:off x="8646444" y="4302675"/>
            <a:ext cx="2442073" cy="79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1200" b="0" dirty="0">
                <a:solidFill>
                  <a:srgbClr val="000000"/>
                </a:solidFill>
                <a:effectLst/>
                <a:latin typeface="SimSun" panose="02010600030101010101" pitchFamily="2" charset="-122"/>
                <a:ea typeface="SimSun" panose="02010600030101010101" pitchFamily="2" charset="-122"/>
              </a:rPr>
              <a:t>目前本文的工作还停留在手语识别层级的任务阶段，没有实现对连续语句进 行手语翻译的任务。</a:t>
            </a:r>
            <a:endParaRPr lang="zh-CN" altLang="en-US" sz="1200" dirty="0">
              <a:solidFill>
                <a:schemeClr val="tx1">
                  <a:lumMod val="65000"/>
                  <a:lumOff val="35000"/>
                </a:schemeClr>
              </a:solidFill>
              <a:latin typeface="微软雅黑" panose="020B0503020204020204" pitchFamily="34" charset="-122"/>
              <a:cs typeface="+mn-ea"/>
              <a:sym typeface="+mn-lt"/>
            </a:endParaRPr>
          </a:p>
        </p:txBody>
      </p:sp>
      <p:grpSp>
        <p:nvGrpSpPr>
          <p:cNvPr id="26" name="组合 25"/>
          <p:cNvGrpSpPr/>
          <p:nvPr/>
        </p:nvGrpSpPr>
        <p:grpSpPr>
          <a:xfrm>
            <a:off x="0" y="-9625"/>
            <a:ext cx="2329315" cy="1595420"/>
            <a:chOff x="0" y="-9625"/>
            <a:chExt cx="2329315" cy="1595420"/>
          </a:xfrm>
        </p:grpSpPr>
        <p:pic>
          <p:nvPicPr>
            <p:cNvPr id="36" name="图片 35"/>
            <p:cNvPicPr>
              <a:picLocks noChangeAspect="1"/>
            </p:cNvPicPr>
            <p:nvPr/>
          </p:nvPicPr>
          <p:blipFill rotWithShape="1">
            <a:blip r:embed="rId2" cstate="screen"/>
            <a:srcRect/>
            <a:stretch>
              <a:fillRect/>
            </a:stretch>
          </p:blipFill>
          <p:spPr>
            <a:xfrm>
              <a:off x="1" y="-9625"/>
              <a:ext cx="2329314" cy="1595420"/>
            </a:xfrm>
            <a:prstGeom prst="rect">
              <a:avLst/>
            </a:prstGeom>
          </p:spPr>
        </p:pic>
        <p:pic>
          <p:nvPicPr>
            <p:cNvPr id="37" name="图片 36"/>
            <p:cNvPicPr>
              <a:picLocks noChangeAspect="1"/>
            </p:cNvPicPr>
            <p:nvPr/>
          </p:nvPicPr>
          <p:blipFill rotWithShape="1">
            <a:blip r:embed="rId3" cstate="screen"/>
            <a:srcRect/>
            <a:stretch>
              <a:fillRect/>
            </a:stretch>
          </p:blipFill>
          <p:spPr>
            <a:xfrm>
              <a:off x="0" y="-9625"/>
              <a:ext cx="2147269" cy="1289785"/>
            </a:xfrm>
            <a:prstGeom prst="rect">
              <a:avLst/>
            </a:prstGeom>
          </p:spPr>
        </p:pic>
      </p:grpSp>
      <p:sp>
        <p:nvSpPr>
          <p:cNvPr id="38" name="文本框 37"/>
          <p:cNvSpPr txBox="1"/>
          <p:nvPr/>
        </p:nvSpPr>
        <p:spPr>
          <a:xfrm>
            <a:off x="651695" y="544832"/>
            <a:ext cx="2605855" cy="492443"/>
          </a:xfrm>
          <a:prstGeom prst="rect">
            <a:avLst/>
          </a:prstGeom>
          <a:noFill/>
        </p:spPr>
        <p:txBody>
          <a:bodyPr wrap="square" rtlCol="0">
            <a:spAutoFit/>
          </a:bodyPr>
          <a:lstStyle/>
          <a:p>
            <a:r>
              <a:rPr lang="zh-CN" altLang="en-US" sz="2600" dirty="0">
                <a:solidFill>
                  <a:schemeClr val="tx1">
                    <a:lumMod val="50000"/>
                    <a:lumOff val="50000"/>
                  </a:schemeClr>
                </a:solidFill>
                <a:latin typeface="汉仪瑞意宋W" panose="00020600040101010101" pitchFamily="18" charset="-122"/>
                <a:ea typeface="汉仪瑞意宋W" panose="00020600040101010101" pitchFamily="18" charset="-122"/>
              </a:rPr>
              <a:t>存在问题及展望</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screen"/>
          <a:srcRect/>
          <a:stretch>
            <a:fillRect/>
          </a:stretch>
        </p:blipFill>
        <p:spPr>
          <a:xfrm rot="7235712">
            <a:off x="2321717" y="-2581719"/>
            <a:ext cx="4804503" cy="6708387"/>
          </a:xfrm>
          <a:custGeom>
            <a:avLst/>
            <a:gdLst>
              <a:gd name="connsiteX0" fmla="*/ 3488130 w 4804503"/>
              <a:gd name="connsiteY0" fmla="*/ 6708387 h 6708387"/>
              <a:gd name="connsiteX1" fmla="*/ 0 w 4804503"/>
              <a:gd name="connsiteY1" fmla="*/ 809153 h 6708387"/>
              <a:gd name="connsiteX2" fmla="*/ 1368465 w 4804503"/>
              <a:gd name="connsiteY2" fmla="*/ 0 h 6708387"/>
              <a:gd name="connsiteX3" fmla="*/ 2889234 w 4804503"/>
              <a:gd name="connsiteY3" fmla="*/ 0 h 6708387"/>
              <a:gd name="connsiteX4" fmla="*/ 4804503 w 4804503"/>
              <a:gd name="connsiteY4" fmla="*/ 3239161 h 6708387"/>
              <a:gd name="connsiteX5" fmla="*/ 4804503 w 4804503"/>
              <a:gd name="connsiteY5" fmla="*/ 5930035 h 670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4503" h="6708387">
                <a:moveTo>
                  <a:pt x="3488130" y="6708387"/>
                </a:moveTo>
                <a:lnTo>
                  <a:pt x="0" y="809153"/>
                </a:lnTo>
                <a:lnTo>
                  <a:pt x="1368465" y="0"/>
                </a:lnTo>
                <a:lnTo>
                  <a:pt x="2889234" y="0"/>
                </a:lnTo>
                <a:lnTo>
                  <a:pt x="4804503" y="3239161"/>
                </a:lnTo>
                <a:lnTo>
                  <a:pt x="4804503" y="5930035"/>
                </a:lnTo>
                <a:close/>
              </a:path>
            </a:pathLst>
          </a:custGeom>
        </p:spPr>
      </p:pic>
      <p:pic>
        <p:nvPicPr>
          <p:cNvPr id="14" name="图片 13"/>
          <p:cNvPicPr>
            <a:picLocks noChangeAspect="1"/>
          </p:cNvPicPr>
          <p:nvPr/>
        </p:nvPicPr>
        <p:blipFill>
          <a:blip r:embed="rId3" cstate="screen"/>
          <a:srcRect/>
          <a:stretch>
            <a:fillRect/>
          </a:stretch>
        </p:blipFill>
        <p:spPr>
          <a:xfrm rot="19507366">
            <a:off x="5068210" y="3284371"/>
            <a:ext cx="6922034" cy="5522121"/>
          </a:xfrm>
          <a:custGeom>
            <a:avLst/>
            <a:gdLst>
              <a:gd name="connsiteX0" fmla="*/ 3298056 w 6922034"/>
              <a:gd name="connsiteY0" fmla="*/ 0 h 5522121"/>
              <a:gd name="connsiteX1" fmla="*/ 6922034 w 6922034"/>
              <a:gd name="connsiteY1" fmla="*/ 2525982 h 5522121"/>
              <a:gd name="connsiteX2" fmla="*/ 6922034 w 6922034"/>
              <a:gd name="connsiteY2" fmla="*/ 4201072 h 5522121"/>
              <a:gd name="connsiteX3" fmla="*/ 6001238 w 6922034"/>
              <a:gd name="connsiteY3" fmla="*/ 5522121 h 5522121"/>
              <a:gd name="connsiteX4" fmla="*/ 0 w 6922034"/>
              <a:gd name="connsiteY4" fmla="*/ 1339144 h 5522121"/>
              <a:gd name="connsiteX5" fmla="*/ 933409 w 6922034"/>
              <a:gd name="connsiteY5" fmla="*/ 0 h 552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2034" h="5522121">
                <a:moveTo>
                  <a:pt x="3298056" y="0"/>
                </a:moveTo>
                <a:lnTo>
                  <a:pt x="6922034" y="2525982"/>
                </a:lnTo>
                <a:lnTo>
                  <a:pt x="6922034" y="4201072"/>
                </a:lnTo>
                <a:lnTo>
                  <a:pt x="6001238" y="5522121"/>
                </a:lnTo>
                <a:lnTo>
                  <a:pt x="0" y="1339144"/>
                </a:lnTo>
                <a:lnTo>
                  <a:pt x="933409" y="0"/>
                </a:lnTo>
                <a:close/>
              </a:path>
            </a:pathLst>
          </a:custGeom>
        </p:spPr>
      </p:pic>
      <p:pic>
        <p:nvPicPr>
          <p:cNvPr id="12" name="图片 11"/>
          <p:cNvPicPr>
            <a:picLocks noChangeAspect="1"/>
          </p:cNvPicPr>
          <p:nvPr/>
        </p:nvPicPr>
        <p:blipFill>
          <a:blip r:embed="rId4" cstate="screen"/>
          <a:srcRect/>
          <a:stretch>
            <a:fillRect/>
          </a:stretch>
        </p:blipFill>
        <p:spPr>
          <a:xfrm rot="9832996">
            <a:off x="6155511" y="2506428"/>
            <a:ext cx="6703061" cy="5024617"/>
          </a:xfrm>
          <a:custGeom>
            <a:avLst/>
            <a:gdLst>
              <a:gd name="connsiteX0" fmla="*/ 2026562 w 6703061"/>
              <a:gd name="connsiteY0" fmla="*/ 5024617 h 5024617"/>
              <a:gd name="connsiteX1" fmla="*/ 0 w 6703061"/>
              <a:gd name="connsiteY1" fmla="*/ 4439038 h 5024617"/>
              <a:gd name="connsiteX2" fmla="*/ 1282667 w 6703061"/>
              <a:gd name="connsiteY2" fmla="*/ 0 h 5024617"/>
              <a:gd name="connsiteX3" fmla="*/ 6703061 w 6703061"/>
              <a:gd name="connsiteY3" fmla="*/ 1566232 h 5024617"/>
              <a:gd name="connsiteX4" fmla="*/ 6703061 w 6703061"/>
              <a:gd name="connsiteY4" fmla="*/ 3201200 h 5024617"/>
              <a:gd name="connsiteX5" fmla="*/ 6176182 w 6703061"/>
              <a:gd name="connsiteY5" fmla="*/ 5024617 h 502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3061" h="5024617">
                <a:moveTo>
                  <a:pt x="2026562" y="5024617"/>
                </a:moveTo>
                <a:lnTo>
                  <a:pt x="0" y="4439038"/>
                </a:lnTo>
                <a:lnTo>
                  <a:pt x="1282667" y="0"/>
                </a:lnTo>
                <a:lnTo>
                  <a:pt x="6703061" y="1566232"/>
                </a:lnTo>
                <a:lnTo>
                  <a:pt x="6703061" y="3201200"/>
                </a:lnTo>
                <a:lnTo>
                  <a:pt x="6176182" y="5024617"/>
                </a:lnTo>
                <a:close/>
              </a:path>
            </a:pathLst>
          </a:custGeom>
        </p:spPr>
      </p:pic>
      <p:pic>
        <p:nvPicPr>
          <p:cNvPr id="7" name="图片 6"/>
          <p:cNvPicPr>
            <a:picLocks noChangeAspect="1"/>
          </p:cNvPicPr>
          <p:nvPr/>
        </p:nvPicPr>
        <p:blipFill>
          <a:blip r:embed="rId5" cstate="screen"/>
          <a:srcRect/>
          <a:stretch>
            <a:fillRect/>
          </a:stretch>
        </p:blipFill>
        <p:spPr>
          <a:xfrm rot="8131928">
            <a:off x="-1358957" y="-1818360"/>
            <a:ext cx="8992731" cy="6286720"/>
          </a:xfrm>
          <a:custGeom>
            <a:avLst/>
            <a:gdLst>
              <a:gd name="connsiteX0" fmla="*/ 5807181 w 8992731"/>
              <a:gd name="connsiteY0" fmla="*/ 6286720 h 6286720"/>
              <a:gd name="connsiteX1" fmla="*/ 0 w 8992731"/>
              <a:gd name="connsiteY1" fmla="*/ 586417 h 6286720"/>
              <a:gd name="connsiteX2" fmla="*/ 575624 w 8992731"/>
              <a:gd name="connsiteY2" fmla="*/ 0 h 6286720"/>
              <a:gd name="connsiteX3" fmla="*/ 5894263 w 8992731"/>
              <a:gd name="connsiteY3" fmla="*/ 0 h 6286720"/>
              <a:gd name="connsiteX4" fmla="*/ 8992731 w 8992731"/>
              <a:gd name="connsiteY4" fmla="*/ 3041442 h 62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731" h="6286720">
                <a:moveTo>
                  <a:pt x="5807181" y="6286720"/>
                </a:moveTo>
                <a:lnTo>
                  <a:pt x="0" y="586417"/>
                </a:lnTo>
                <a:lnTo>
                  <a:pt x="575624" y="0"/>
                </a:lnTo>
                <a:lnTo>
                  <a:pt x="5894263" y="0"/>
                </a:lnTo>
                <a:lnTo>
                  <a:pt x="8992731" y="3041442"/>
                </a:lnTo>
                <a:close/>
              </a:path>
            </a:pathLst>
          </a:custGeom>
        </p:spPr>
      </p:pic>
      <p:sp>
        <p:nvSpPr>
          <p:cNvPr id="6" name="椭圆 5"/>
          <p:cNvSpPr/>
          <p:nvPr/>
        </p:nvSpPr>
        <p:spPr>
          <a:xfrm>
            <a:off x="7386119" y="2233130"/>
            <a:ext cx="577670" cy="577670"/>
          </a:xfrm>
          <a:prstGeom prst="ellipse">
            <a:avLst/>
          </a:prstGeom>
          <a:solidFill>
            <a:srgbClr val="84C3C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8" name="文本框 7"/>
          <p:cNvSpPr txBox="1"/>
          <p:nvPr/>
        </p:nvSpPr>
        <p:spPr>
          <a:xfrm>
            <a:off x="4492777" y="3206358"/>
            <a:ext cx="3230380"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Reference to literature</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4085590" y="2360162"/>
            <a:ext cx="4006026" cy="830997"/>
          </a:xfrm>
          <a:prstGeom prst="rect">
            <a:avLst/>
          </a:prstGeom>
          <a:noFill/>
        </p:spPr>
        <p:txBody>
          <a:bodyPr wrap="square" rtlCol="0">
            <a:spAutoFit/>
          </a:bodyPr>
          <a:lstStyle/>
          <a:p>
            <a:pPr algn="ctr"/>
            <a:r>
              <a:rPr lang="zh-CN" altLang="en-US" sz="4800" dirty="0">
                <a:solidFill>
                  <a:schemeClr val="tx1">
                    <a:lumMod val="50000"/>
                    <a:lumOff val="50000"/>
                  </a:schemeClr>
                </a:solidFill>
                <a:latin typeface="汉仪瑞意宋W" panose="00020600040101010101" pitchFamily="18" charset="-122"/>
                <a:ea typeface="汉仪瑞意宋W" panose="00020600040101010101" pitchFamily="18" charset="-122"/>
              </a:rPr>
              <a:t>文献参考</a:t>
            </a:r>
          </a:p>
        </p:txBody>
      </p:sp>
      <p:sp>
        <p:nvSpPr>
          <p:cNvPr id="13" name="圆角矩形 12"/>
          <p:cNvSpPr/>
          <p:nvPr/>
        </p:nvSpPr>
        <p:spPr>
          <a:xfrm>
            <a:off x="5180938" y="4359472"/>
            <a:ext cx="1854863" cy="339406"/>
          </a:xfrm>
          <a:prstGeom prst="roundRect">
            <a:avLst>
              <a:gd name="adj" fmla="val 50000"/>
            </a:avLst>
          </a:prstGeom>
          <a:solidFill>
            <a:schemeClr val="tx1">
              <a:lumMod val="50000"/>
              <a:lumOff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3875B"/>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5399099" y="4377259"/>
            <a:ext cx="1399633"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PART.0</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5</a:t>
            </a:r>
            <a:endParaRPr kumimoji="0" lang="zh-CN" altLang="en-US"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9625"/>
            <a:ext cx="2329315" cy="1595420"/>
            <a:chOff x="0" y="-9625"/>
            <a:chExt cx="2329315" cy="1595420"/>
          </a:xfrm>
        </p:grpSpPr>
        <p:pic>
          <p:nvPicPr>
            <p:cNvPr id="15" name="图片 14"/>
            <p:cNvPicPr>
              <a:picLocks noChangeAspect="1"/>
            </p:cNvPicPr>
            <p:nvPr/>
          </p:nvPicPr>
          <p:blipFill rotWithShape="1">
            <a:blip r:embed="rId2" cstate="screen"/>
            <a:srcRect/>
            <a:stretch>
              <a:fillRect/>
            </a:stretch>
          </p:blipFill>
          <p:spPr>
            <a:xfrm>
              <a:off x="1" y="-9625"/>
              <a:ext cx="2329314" cy="1595420"/>
            </a:xfrm>
            <a:prstGeom prst="rect">
              <a:avLst/>
            </a:prstGeom>
          </p:spPr>
        </p:pic>
        <p:pic>
          <p:nvPicPr>
            <p:cNvPr id="16" name="图片 15"/>
            <p:cNvPicPr>
              <a:picLocks noChangeAspect="1"/>
            </p:cNvPicPr>
            <p:nvPr/>
          </p:nvPicPr>
          <p:blipFill rotWithShape="1">
            <a:blip r:embed="rId3" cstate="screen"/>
            <a:srcRect/>
            <a:stretch>
              <a:fillRect/>
            </a:stretch>
          </p:blipFill>
          <p:spPr>
            <a:xfrm>
              <a:off x="0" y="-9625"/>
              <a:ext cx="2147269" cy="1289785"/>
            </a:xfrm>
            <a:prstGeom prst="rect">
              <a:avLst/>
            </a:prstGeom>
          </p:spPr>
        </p:pic>
      </p:grpSp>
      <p:sp>
        <p:nvSpPr>
          <p:cNvPr id="17" name="文本框 16"/>
          <p:cNvSpPr txBox="1"/>
          <p:nvPr/>
        </p:nvSpPr>
        <p:spPr>
          <a:xfrm>
            <a:off x="651695" y="544832"/>
            <a:ext cx="2448707" cy="492443"/>
          </a:xfrm>
          <a:prstGeom prst="rect">
            <a:avLst/>
          </a:prstGeom>
          <a:noFill/>
        </p:spPr>
        <p:txBody>
          <a:bodyPr wrap="square" rtlCol="0">
            <a:spAutoFit/>
          </a:bodyPr>
          <a:lstStyle/>
          <a:p>
            <a:r>
              <a:rPr lang="zh-CN" altLang="en-US" sz="2600" dirty="0">
                <a:solidFill>
                  <a:schemeClr val="tx1">
                    <a:lumMod val="50000"/>
                    <a:lumOff val="50000"/>
                  </a:schemeClr>
                </a:solidFill>
                <a:latin typeface="汉仪瑞意宋W" panose="00020600040101010101" pitchFamily="18" charset="-122"/>
                <a:ea typeface="汉仪瑞意宋W" panose="00020600040101010101" pitchFamily="18" charset="-122"/>
              </a:rPr>
              <a:t>文献参考</a:t>
            </a:r>
          </a:p>
        </p:txBody>
      </p:sp>
      <p:sp>
        <p:nvSpPr>
          <p:cNvPr id="4" name="矩形 3"/>
          <p:cNvSpPr/>
          <p:nvPr/>
        </p:nvSpPr>
        <p:spPr>
          <a:xfrm>
            <a:off x="0" y="1037276"/>
            <a:ext cx="12192000" cy="5063806"/>
          </a:xfrm>
          <a:prstGeom prst="rect">
            <a:avLst/>
          </a:prstGeom>
          <a:solidFill>
            <a:srgbClr val="84C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8" name="1"/>
          <p:cNvSpPr txBox="1">
            <a:spLocks noChangeArrowheads="1"/>
          </p:cNvSpPr>
          <p:nvPr/>
        </p:nvSpPr>
        <p:spPr bwMode="auto">
          <a:xfrm>
            <a:off x="4087789" y="1280160"/>
            <a:ext cx="6795203"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just">
              <a:lnSpc>
                <a:spcPct val="150000"/>
              </a:lnSpc>
            </a:pP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王琪</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基于深度学习的手语识别系统设计与实现</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[D].</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西安电子科技大学</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,2021.DOI:10.27389/d.cnki.gxadu.2021.000324</a:t>
            </a:r>
            <a:endPar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[2]</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邢晋超</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基于改进</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YOLOv5s</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的手语识别算法研究</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[D].</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中北大学</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,2023.DOI:10.27470/d.cnki.ghbgc.2023.001085</a:t>
            </a:r>
            <a:endPar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[3]</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邢晋超</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潘广贞</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改进</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YOLOv5s</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的手语识别算法研究</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[J].</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计算机工程与应用</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,2022,58(16):194-203.</a:t>
            </a:r>
            <a:endPar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[4]</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蒲俊福</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基于深度学习的视频手语识别研究</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[D]. </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中国科学技术大 学</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,2020.DOI:10.27517/d.cnki.gzkju.2020.000530.</a:t>
            </a:r>
            <a:endPar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[5]</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韩凯</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基于深度学习的目标检测研究</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[D].</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西南科技大学</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,2018.</a:t>
            </a:r>
            <a:endPar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[6]</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吕情深</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基于目标检测的中国手语识别研究</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[D]. </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新疆大 学</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,2020.DOI:10.27429/d.cnki.gxjdu.2020.000068.</a:t>
            </a:r>
            <a:endPar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[7]</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刘建伟</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刘俊文</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罗雄麟</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深度学习中注意力机制研究进展</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[J].</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工程科学报</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,2021,43(11):1499-1511.DOI:10.13374/j.issn2095-9389.2021.01.30.005.</a:t>
            </a:r>
            <a:endPar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[8]</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王丽光</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张根源</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刘子龙</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基于单目视觉的实时手语识别系统设计与实现</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[J].</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电子科技</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,2017,30(03):130-133+137.DOI:10.16180/j.cnki.issn1007-7820.2017.03.036</a:t>
            </a:r>
            <a:endPar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[9]</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罗文杰</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基于深度学习的手语识别研究与应用</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[D].</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南昌大学</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,2023.DOI:10.27232/d.cnki.gnchu.2023.003074</a:t>
            </a:r>
            <a:endPar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[10]</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高辉</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基于深度学习的手语识别系统设计</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[D].</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哈尔滨理工大学</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,2023.DOI:10.27063/d.cnki.ghlgu.2023.000303</a:t>
            </a:r>
            <a:endPar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endParaRPr>
          </a:p>
          <a:p>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[11]</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王婧瑶</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范飞</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刘豪宇等</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基于机器视觉的聋哑人手语识别——语音交互系统</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[J].</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物联网技术</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,2021,11(12):3-5</a:t>
            </a:r>
            <a:endParaRPr kumimoji="0" lang="zh-CN" altLang="en-US" sz="1100" b="0" i="0" u="none" strike="noStrike" kern="1200" cap="none" spc="0" normalizeH="0" baseline="0" noProof="0" dirty="0">
              <a:ln>
                <a:noFill/>
              </a:ln>
              <a:solidFill>
                <a:schemeClr val="bg1"/>
              </a:solidFill>
              <a:effectLst/>
              <a:uLnTx/>
              <a:uFillTx/>
              <a:latin typeface="宋体" panose="02010600030101010101" pitchFamily="2" charset="-122"/>
              <a:ea typeface="宋体" panose="02010600030101010101" pitchFamily="2" charset="-122"/>
              <a:cs typeface="+mn-ea"/>
              <a:sym typeface="+mn-lt"/>
            </a:endParaRPr>
          </a:p>
        </p:txBody>
      </p:sp>
      <p:sp>
        <p:nvSpPr>
          <p:cNvPr id="22" name="矩形 21"/>
          <p:cNvSpPr/>
          <p:nvPr/>
        </p:nvSpPr>
        <p:spPr>
          <a:xfrm>
            <a:off x="94237" y="1424560"/>
            <a:ext cx="3114316" cy="2416272"/>
          </a:xfrm>
          <a:prstGeom prst="rect">
            <a:avLst/>
          </a:prstGeom>
          <a:blipFill dpi="0" rotWithShape="1">
            <a:blip r:embed="rId4" cstate="screen">
              <a:extLst>
                <a:ext uri="{BEBA8EAE-BF5A-486C-A8C5-ECC9F3942E4B}">
                  <a14:imgProps xmlns:a14="http://schemas.microsoft.com/office/drawing/2010/main">
                    <a14:imgLayer r:embed="rId5">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Tree>
    <p:extLst>
      <p:ext uri="{BB962C8B-B14F-4D97-AF65-F5344CB8AC3E}">
        <p14:creationId xmlns:p14="http://schemas.microsoft.com/office/powerpoint/2010/main" val="11141052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screen"/>
          <a:srcRect/>
          <a:stretch>
            <a:fillRect/>
          </a:stretch>
        </p:blipFill>
        <p:spPr>
          <a:xfrm rot="7235712">
            <a:off x="2321717" y="-2581719"/>
            <a:ext cx="4804503" cy="6708387"/>
          </a:xfrm>
          <a:custGeom>
            <a:avLst/>
            <a:gdLst>
              <a:gd name="connsiteX0" fmla="*/ 3488130 w 4804503"/>
              <a:gd name="connsiteY0" fmla="*/ 6708387 h 6708387"/>
              <a:gd name="connsiteX1" fmla="*/ 0 w 4804503"/>
              <a:gd name="connsiteY1" fmla="*/ 809153 h 6708387"/>
              <a:gd name="connsiteX2" fmla="*/ 1368465 w 4804503"/>
              <a:gd name="connsiteY2" fmla="*/ 0 h 6708387"/>
              <a:gd name="connsiteX3" fmla="*/ 2889234 w 4804503"/>
              <a:gd name="connsiteY3" fmla="*/ 0 h 6708387"/>
              <a:gd name="connsiteX4" fmla="*/ 4804503 w 4804503"/>
              <a:gd name="connsiteY4" fmla="*/ 3239161 h 6708387"/>
              <a:gd name="connsiteX5" fmla="*/ 4804503 w 4804503"/>
              <a:gd name="connsiteY5" fmla="*/ 5930035 h 670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4503" h="6708387">
                <a:moveTo>
                  <a:pt x="3488130" y="6708387"/>
                </a:moveTo>
                <a:lnTo>
                  <a:pt x="0" y="809153"/>
                </a:lnTo>
                <a:lnTo>
                  <a:pt x="1368465" y="0"/>
                </a:lnTo>
                <a:lnTo>
                  <a:pt x="2889234" y="0"/>
                </a:lnTo>
                <a:lnTo>
                  <a:pt x="4804503" y="3239161"/>
                </a:lnTo>
                <a:lnTo>
                  <a:pt x="4804503" y="5930035"/>
                </a:lnTo>
                <a:close/>
              </a:path>
            </a:pathLst>
          </a:custGeom>
        </p:spPr>
      </p:pic>
      <p:pic>
        <p:nvPicPr>
          <p:cNvPr id="14" name="图片 13"/>
          <p:cNvPicPr>
            <a:picLocks noChangeAspect="1"/>
          </p:cNvPicPr>
          <p:nvPr/>
        </p:nvPicPr>
        <p:blipFill>
          <a:blip r:embed="rId3" cstate="screen"/>
          <a:srcRect/>
          <a:stretch>
            <a:fillRect/>
          </a:stretch>
        </p:blipFill>
        <p:spPr>
          <a:xfrm rot="19507366">
            <a:off x="5068210" y="3284371"/>
            <a:ext cx="6922034" cy="5522121"/>
          </a:xfrm>
          <a:custGeom>
            <a:avLst/>
            <a:gdLst>
              <a:gd name="connsiteX0" fmla="*/ 3298056 w 6922034"/>
              <a:gd name="connsiteY0" fmla="*/ 0 h 5522121"/>
              <a:gd name="connsiteX1" fmla="*/ 6922034 w 6922034"/>
              <a:gd name="connsiteY1" fmla="*/ 2525982 h 5522121"/>
              <a:gd name="connsiteX2" fmla="*/ 6922034 w 6922034"/>
              <a:gd name="connsiteY2" fmla="*/ 4201072 h 5522121"/>
              <a:gd name="connsiteX3" fmla="*/ 6001238 w 6922034"/>
              <a:gd name="connsiteY3" fmla="*/ 5522121 h 5522121"/>
              <a:gd name="connsiteX4" fmla="*/ 0 w 6922034"/>
              <a:gd name="connsiteY4" fmla="*/ 1339144 h 5522121"/>
              <a:gd name="connsiteX5" fmla="*/ 933409 w 6922034"/>
              <a:gd name="connsiteY5" fmla="*/ 0 h 552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2034" h="5522121">
                <a:moveTo>
                  <a:pt x="3298056" y="0"/>
                </a:moveTo>
                <a:lnTo>
                  <a:pt x="6922034" y="2525982"/>
                </a:lnTo>
                <a:lnTo>
                  <a:pt x="6922034" y="4201072"/>
                </a:lnTo>
                <a:lnTo>
                  <a:pt x="6001238" y="5522121"/>
                </a:lnTo>
                <a:lnTo>
                  <a:pt x="0" y="1339144"/>
                </a:lnTo>
                <a:lnTo>
                  <a:pt x="933409" y="0"/>
                </a:lnTo>
                <a:close/>
              </a:path>
            </a:pathLst>
          </a:custGeom>
        </p:spPr>
      </p:pic>
      <p:pic>
        <p:nvPicPr>
          <p:cNvPr id="12" name="图片 11"/>
          <p:cNvPicPr>
            <a:picLocks noChangeAspect="1"/>
          </p:cNvPicPr>
          <p:nvPr/>
        </p:nvPicPr>
        <p:blipFill>
          <a:blip r:embed="rId4" cstate="screen"/>
          <a:srcRect/>
          <a:stretch>
            <a:fillRect/>
          </a:stretch>
        </p:blipFill>
        <p:spPr>
          <a:xfrm rot="9832996">
            <a:off x="6155511" y="2506428"/>
            <a:ext cx="6703061" cy="5024617"/>
          </a:xfrm>
          <a:custGeom>
            <a:avLst/>
            <a:gdLst>
              <a:gd name="connsiteX0" fmla="*/ 2026562 w 6703061"/>
              <a:gd name="connsiteY0" fmla="*/ 5024617 h 5024617"/>
              <a:gd name="connsiteX1" fmla="*/ 0 w 6703061"/>
              <a:gd name="connsiteY1" fmla="*/ 4439038 h 5024617"/>
              <a:gd name="connsiteX2" fmla="*/ 1282667 w 6703061"/>
              <a:gd name="connsiteY2" fmla="*/ 0 h 5024617"/>
              <a:gd name="connsiteX3" fmla="*/ 6703061 w 6703061"/>
              <a:gd name="connsiteY3" fmla="*/ 1566232 h 5024617"/>
              <a:gd name="connsiteX4" fmla="*/ 6703061 w 6703061"/>
              <a:gd name="connsiteY4" fmla="*/ 3201200 h 5024617"/>
              <a:gd name="connsiteX5" fmla="*/ 6176182 w 6703061"/>
              <a:gd name="connsiteY5" fmla="*/ 5024617 h 502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3061" h="5024617">
                <a:moveTo>
                  <a:pt x="2026562" y="5024617"/>
                </a:moveTo>
                <a:lnTo>
                  <a:pt x="0" y="4439038"/>
                </a:lnTo>
                <a:lnTo>
                  <a:pt x="1282667" y="0"/>
                </a:lnTo>
                <a:lnTo>
                  <a:pt x="6703061" y="1566232"/>
                </a:lnTo>
                <a:lnTo>
                  <a:pt x="6703061" y="3201200"/>
                </a:lnTo>
                <a:lnTo>
                  <a:pt x="6176182" y="5024617"/>
                </a:lnTo>
                <a:close/>
              </a:path>
            </a:pathLst>
          </a:custGeom>
        </p:spPr>
      </p:pic>
      <p:pic>
        <p:nvPicPr>
          <p:cNvPr id="7" name="图片 6"/>
          <p:cNvPicPr>
            <a:picLocks noChangeAspect="1"/>
          </p:cNvPicPr>
          <p:nvPr/>
        </p:nvPicPr>
        <p:blipFill>
          <a:blip r:embed="rId5" cstate="screen"/>
          <a:srcRect/>
          <a:stretch>
            <a:fillRect/>
          </a:stretch>
        </p:blipFill>
        <p:spPr>
          <a:xfrm rot="8131928">
            <a:off x="-1358957" y="-1818360"/>
            <a:ext cx="8992731" cy="6286720"/>
          </a:xfrm>
          <a:custGeom>
            <a:avLst/>
            <a:gdLst>
              <a:gd name="connsiteX0" fmla="*/ 5807181 w 8992731"/>
              <a:gd name="connsiteY0" fmla="*/ 6286720 h 6286720"/>
              <a:gd name="connsiteX1" fmla="*/ 0 w 8992731"/>
              <a:gd name="connsiteY1" fmla="*/ 586417 h 6286720"/>
              <a:gd name="connsiteX2" fmla="*/ 575624 w 8992731"/>
              <a:gd name="connsiteY2" fmla="*/ 0 h 6286720"/>
              <a:gd name="connsiteX3" fmla="*/ 5894263 w 8992731"/>
              <a:gd name="connsiteY3" fmla="*/ 0 h 6286720"/>
              <a:gd name="connsiteX4" fmla="*/ 8992731 w 8992731"/>
              <a:gd name="connsiteY4" fmla="*/ 3041442 h 62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731" h="6286720">
                <a:moveTo>
                  <a:pt x="5807181" y="6286720"/>
                </a:moveTo>
                <a:lnTo>
                  <a:pt x="0" y="586417"/>
                </a:lnTo>
                <a:lnTo>
                  <a:pt x="575624" y="0"/>
                </a:lnTo>
                <a:lnTo>
                  <a:pt x="5894263" y="0"/>
                </a:lnTo>
                <a:lnTo>
                  <a:pt x="8992731" y="3041442"/>
                </a:lnTo>
                <a:close/>
              </a:path>
            </a:pathLst>
          </a:custGeom>
        </p:spPr>
      </p:pic>
      <p:sp>
        <p:nvSpPr>
          <p:cNvPr id="15" name="文本框 14"/>
          <p:cNvSpPr txBox="1"/>
          <p:nvPr/>
        </p:nvSpPr>
        <p:spPr>
          <a:xfrm>
            <a:off x="2220070" y="3203241"/>
            <a:ext cx="7581467" cy="338554"/>
          </a:xfrm>
          <a:prstGeom prst="rect">
            <a:avLst/>
          </a:prstGeom>
          <a:noFill/>
        </p:spPr>
        <p:txBody>
          <a:bodyPr wrap="square" rtlCol="0">
            <a:spAutoFit/>
          </a:bodyPr>
          <a:lstStyle/>
          <a:p>
            <a:pPr algn="ctr"/>
            <a:r>
              <a:rPr lang="en-US" altLang="zh-CN" sz="1600" dirty="0">
                <a:solidFill>
                  <a:schemeClr val="bg2">
                    <a:lumMod val="50000"/>
                  </a:schemeClr>
                </a:solidFill>
                <a:latin typeface="微软雅黑" panose="020B0503020204020204" pitchFamily="34" charset="-122"/>
                <a:ea typeface="微软雅黑" panose="020B0503020204020204" pitchFamily="34" charset="-122"/>
                <a:cs typeface="Segoe UI" panose="020B0502040204020203" pitchFamily="34" charset="0"/>
              </a:rPr>
              <a:t>THANK YOU FOR WAHCTING</a:t>
            </a:r>
            <a:endParaRPr lang="zh-CN" altLang="en-US" sz="1600" dirty="0">
              <a:solidFill>
                <a:schemeClr val="bg2">
                  <a:lumMod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16" name="组合 15"/>
          <p:cNvGrpSpPr/>
          <p:nvPr/>
        </p:nvGrpSpPr>
        <p:grpSpPr>
          <a:xfrm>
            <a:off x="3823635" y="1189954"/>
            <a:ext cx="4238727" cy="1372576"/>
            <a:chOff x="3568523" y="1771135"/>
            <a:chExt cx="4732995" cy="1532634"/>
          </a:xfrm>
        </p:grpSpPr>
        <p:sp>
          <p:nvSpPr>
            <p:cNvPr id="17" name="文本框 16"/>
            <p:cNvSpPr txBox="1"/>
            <p:nvPr/>
          </p:nvSpPr>
          <p:spPr>
            <a:xfrm>
              <a:off x="3568523" y="1802615"/>
              <a:ext cx="1125622" cy="1477767"/>
            </a:xfrm>
            <a:prstGeom prst="rect">
              <a:avLst/>
            </a:prstGeom>
            <a:noFill/>
          </p:spPr>
          <p:txBody>
            <a:bodyPr wrap="square" rtlCol="0">
              <a:spAutoFit/>
            </a:bodyPr>
            <a:lstStyle/>
            <a:p>
              <a:pPr lvl="0" algn="ctr">
                <a:defRPr/>
              </a:pPr>
              <a:r>
                <a:rPr lang="zh-CN" altLang="en-US" sz="8000" noProof="0" dirty="0">
                  <a:solidFill>
                    <a:schemeClr val="tx1">
                      <a:lumMod val="50000"/>
                      <a:lumOff val="50000"/>
                    </a:schemeClr>
                  </a:solidFill>
                  <a:latin typeface="汉仪瑞意宋W" panose="00020600040101010101" pitchFamily="18" charset="-122"/>
                  <a:ea typeface="汉仪瑞意宋W" panose="00020600040101010101" pitchFamily="18" charset="-122"/>
                  <a:cs typeface="+mn-ea"/>
                  <a:sym typeface="+mn-lt"/>
                </a:rPr>
                <a:t>谢</a:t>
              </a:r>
              <a:endParaRPr kumimoji="0" lang="zh-CN" altLang="en-US" sz="8000" b="0" i="0" u="none" strike="noStrike" kern="1200" cap="none" spc="0" normalizeH="0" baseline="0" noProof="0" dirty="0">
                <a:ln>
                  <a:noFill/>
                </a:ln>
                <a:solidFill>
                  <a:schemeClr val="tx1">
                    <a:lumMod val="50000"/>
                    <a:lumOff val="50000"/>
                  </a:schemeClr>
                </a:solidFill>
                <a:uLnTx/>
                <a:uFillTx/>
                <a:latin typeface="汉仪瑞意宋W" panose="00020600040101010101" pitchFamily="18" charset="-122"/>
                <a:ea typeface="汉仪瑞意宋W" panose="00020600040101010101" pitchFamily="18" charset="-122"/>
                <a:cs typeface="+mn-ea"/>
                <a:sym typeface="+mn-lt"/>
              </a:endParaRPr>
            </a:p>
          </p:txBody>
        </p:sp>
        <p:sp>
          <p:nvSpPr>
            <p:cNvPr id="18" name="文本框 17"/>
            <p:cNvSpPr txBox="1"/>
            <p:nvPr/>
          </p:nvSpPr>
          <p:spPr>
            <a:xfrm>
              <a:off x="4466025" y="1963468"/>
              <a:ext cx="1125622" cy="1340301"/>
            </a:xfrm>
            <a:prstGeom prst="rect">
              <a:avLst/>
            </a:prstGeom>
            <a:noFill/>
          </p:spPr>
          <p:txBody>
            <a:bodyPr wrap="square" rtlCol="0">
              <a:spAutoFit/>
            </a:bodyPr>
            <a:lstStyle/>
            <a:p>
              <a:pPr lvl="0" algn="ctr">
                <a:defRPr/>
              </a:pPr>
              <a:r>
                <a:rPr lang="zh-CN" altLang="en-US" sz="7200" dirty="0">
                  <a:solidFill>
                    <a:schemeClr val="tx1">
                      <a:lumMod val="50000"/>
                      <a:lumOff val="50000"/>
                    </a:schemeClr>
                  </a:solidFill>
                  <a:latin typeface="汉仪瑞意宋W" panose="00020600040101010101" pitchFamily="18" charset="-122"/>
                  <a:ea typeface="汉仪瑞意宋W" panose="00020600040101010101" pitchFamily="18" charset="-122"/>
                  <a:cs typeface="+mn-ea"/>
                  <a:sym typeface="+mn-lt"/>
                </a:rPr>
                <a:t>谢</a:t>
              </a:r>
              <a:endParaRPr kumimoji="0" lang="zh-CN" altLang="en-US" sz="7200" b="0" i="0" u="none" strike="noStrike" kern="1200" cap="none" spc="0" normalizeH="0" baseline="0" noProof="0" dirty="0">
                <a:ln>
                  <a:noFill/>
                </a:ln>
                <a:solidFill>
                  <a:schemeClr val="tx1">
                    <a:lumMod val="50000"/>
                    <a:lumOff val="50000"/>
                  </a:schemeClr>
                </a:solidFill>
                <a:uLnTx/>
                <a:uFillTx/>
                <a:latin typeface="汉仪瑞意宋W" panose="00020600040101010101" pitchFamily="18" charset="-122"/>
                <a:ea typeface="汉仪瑞意宋W" panose="00020600040101010101" pitchFamily="18" charset="-122"/>
                <a:cs typeface="+mn-ea"/>
                <a:sym typeface="+mn-lt"/>
              </a:endParaRPr>
            </a:p>
          </p:txBody>
        </p:sp>
        <p:sp>
          <p:nvSpPr>
            <p:cNvPr id="19" name="文本框 18"/>
            <p:cNvSpPr txBox="1"/>
            <p:nvPr/>
          </p:nvSpPr>
          <p:spPr>
            <a:xfrm>
              <a:off x="5386201" y="1771135"/>
              <a:ext cx="1125623" cy="1477766"/>
            </a:xfrm>
            <a:prstGeom prst="rect">
              <a:avLst/>
            </a:prstGeom>
            <a:noFill/>
          </p:spPr>
          <p:txBody>
            <a:bodyPr wrap="square" rtlCol="0">
              <a:spAutoFit/>
            </a:bodyPr>
            <a:lstStyle/>
            <a:p>
              <a:pPr lvl="0" algn="ctr">
                <a:defRPr/>
              </a:pPr>
              <a:r>
                <a:rPr lang="zh-CN" altLang="en-US" sz="8000" noProof="0" dirty="0">
                  <a:solidFill>
                    <a:schemeClr val="tx1">
                      <a:lumMod val="50000"/>
                      <a:lumOff val="50000"/>
                    </a:schemeClr>
                  </a:solidFill>
                  <a:latin typeface="汉仪瑞意宋W" panose="00020600040101010101" pitchFamily="18" charset="-122"/>
                  <a:ea typeface="汉仪瑞意宋W" panose="00020600040101010101" pitchFamily="18" charset="-122"/>
                  <a:cs typeface="+mn-ea"/>
                  <a:sym typeface="+mn-lt"/>
                </a:rPr>
                <a:t>の </a:t>
              </a:r>
              <a:endParaRPr kumimoji="0" lang="zh-CN" altLang="en-US" sz="8000" b="0" i="0" u="none" strike="noStrike" kern="1200" cap="none" spc="0" normalizeH="0" baseline="0" noProof="0" dirty="0">
                <a:ln>
                  <a:noFill/>
                </a:ln>
                <a:solidFill>
                  <a:schemeClr val="tx1">
                    <a:lumMod val="50000"/>
                    <a:lumOff val="50000"/>
                  </a:schemeClr>
                </a:solidFill>
                <a:uLnTx/>
                <a:uFillTx/>
                <a:latin typeface="汉仪瑞意宋W" panose="00020600040101010101" pitchFamily="18" charset="-122"/>
                <a:ea typeface="汉仪瑞意宋W" panose="00020600040101010101" pitchFamily="18" charset="-122"/>
                <a:cs typeface="+mn-ea"/>
                <a:sym typeface="+mn-lt"/>
              </a:endParaRPr>
            </a:p>
          </p:txBody>
        </p:sp>
        <p:sp>
          <p:nvSpPr>
            <p:cNvPr id="20" name="文本框 19"/>
            <p:cNvSpPr txBox="1"/>
            <p:nvPr/>
          </p:nvSpPr>
          <p:spPr>
            <a:xfrm>
              <a:off x="6321403" y="1854489"/>
              <a:ext cx="1125623" cy="1237201"/>
            </a:xfrm>
            <a:prstGeom prst="rect">
              <a:avLst/>
            </a:prstGeom>
            <a:noFill/>
          </p:spPr>
          <p:txBody>
            <a:bodyPr wrap="square" rtlCol="0">
              <a:spAutoFit/>
            </a:bodyPr>
            <a:lstStyle/>
            <a:p>
              <a:pPr lvl="0" algn="ctr">
                <a:defRPr/>
              </a:pPr>
              <a:r>
                <a:rPr lang="zh-CN" altLang="en-US" sz="6600" dirty="0">
                  <a:solidFill>
                    <a:schemeClr val="tx1">
                      <a:lumMod val="50000"/>
                      <a:lumOff val="50000"/>
                    </a:schemeClr>
                  </a:solidFill>
                  <a:latin typeface="汉仪瑞意宋W" panose="00020600040101010101" pitchFamily="18" charset="-122"/>
                  <a:ea typeface="汉仪瑞意宋W" panose="00020600040101010101" pitchFamily="18" charset="-122"/>
                  <a:cs typeface="+mn-ea"/>
                  <a:sym typeface="+mn-lt"/>
                </a:rPr>
                <a:t>观</a:t>
              </a:r>
              <a:endParaRPr kumimoji="0" lang="zh-CN" altLang="en-US" sz="6600" b="0" i="0" u="none" strike="noStrike" kern="1200" cap="none" spc="0" normalizeH="0" baseline="0" noProof="0" dirty="0">
                <a:ln>
                  <a:noFill/>
                </a:ln>
                <a:solidFill>
                  <a:schemeClr val="tx1">
                    <a:lumMod val="50000"/>
                    <a:lumOff val="50000"/>
                  </a:schemeClr>
                </a:solidFill>
                <a:uLnTx/>
                <a:uFillTx/>
                <a:latin typeface="汉仪瑞意宋W" panose="00020600040101010101" pitchFamily="18" charset="-122"/>
                <a:ea typeface="汉仪瑞意宋W" panose="00020600040101010101" pitchFamily="18" charset="-122"/>
                <a:cs typeface="+mn-ea"/>
                <a:sym typeface="+mn-lt"/>
              </a:endParaRPr>
            </a:p>
          </p:txBody>
        </p:sp>
        <p:sp>
          <p:nvSpPr>
            <p:cNvPr id="21" name="文本框 20"/>
            <p:cNvSpPr txBox="1"/>
            <p:nvPr/>
          </p:nvSpPr>
          <p:spPr>
            <a:xfrm>
              <a:off x="7175895" y="1800435"/>
              <a:ext cx="1125623" cy="1477767"/>
            </a:xfrm>
            <a:prstGeom prst="rect">
              <a:avLst/>
            </a:prstGeom>
            <a:noFill/>
          </p:spPr>
          <p:txBody>
            <a:bodyPr wrap="square" rtlCol="0">
              <a:spAutoFit/>
            </a:bodyPr>
            <a:lstStyle/>
            <a:p>
              <a:pPr lvl="0" algn="ctr">
                <a:defRPr/>
              </a:pPr>
              <a:r>
                <a:rPr lang="zh-CN" altLang="en-US" sz="8000" dirty="0">
                  <a:solidFill>
                    <a:schemeClr val="tx1">
                      <a:lumMod val="50000"/>
                      <a:lumOff val="50000"/>
                    </a:schemeClr>
                  </a:solidFill>
                  <a:latin typeface="汉仪瑞意宋W" panose="00020600040101010101" pitchFamily="18" charset="-122"/>
                  <a:ea typeface="汉仪瑞意宋W" panose="00020600040101010101" pitchFamily="18" charset="-122"/>
                  <a:cs typeface="+mn-ea"/>
                  <a:sym typeface="+mn-lt"/>
                </a:rPr>
                <a:t>看</a:t>
              </a:r>
              <a:endParaRPr kumimoji="0" lang="zh-CN" altLang="en-US" sz="8000" b="0" i="0" u="none" strike="noStrike" kern="1200" cap="none" spc="0" normalizeH="0" baseline="0" noProof="0" dirty="0">
                <a:ln>
                  <a:noFill/>
                </a:ln>
                <a:solidFill>
                  <a:schemeClr val="tx1">
                    <a:lumMod val="50000"/>
                    <a:lumOff val="50000"/>
                  </a:schemeClr>
                </a:solidFill>
                <a:uLnTx/>
                <a:uFillTx/>
                <a:latin typeface="汉仪瑞意宋W" panose="00020600040101010101" pitchFamily="18" charset="-122"/>
                <a:ea typeface="汉仪瑞意宋W" panose="00020600040101010101" pitchFamily="18" charset="-122"/>
                <a:cs typeface="+mn-ea"/>
                <a:sym typeface="+mn-lt"/>
              </a:endParaRPr>
            </a:p>
          </p:txBody>
        </p:sp>
      </p:grpSp>
      <p:sp>
        <p:nvSpPr>
          <p:cNvPr id="22" name="文本框 21"/>
          <p:cNvSpPr txBox="1"/>
          <p:nvPr/>
        </p:nvSpPr>
        <p:spPr>
          <a:xfrm>
            <a:off x="3616690" y="2572752"/>
            <a:ext cx="4931473" cy="400110"/>
          </a:xfrm>
          <a:prstGeom prst="rect">
            <a:avLst/>
          </a:prstGeom>
          <a:noFill/>
        </p:spPr>
        <p:txBody>
          <a:bodyPr wrap="square" rtlCol="0">
            <a:spAutoFit/>
          </a:bodyPr>
          <a:lstStyle/>
          <a:p>
            <a:pPr algn="dist"/>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敬请批评改正</a:t>
            </a:r>
          </a:p>
        </p:txBody>
      </p:sp>
      <p:sp>
        <p:nvSpPr>
          <p:cNvPr id="23" name="圆角矩形 22"/>
          <p:cNvSpPr/>
          <p:nvPr/>
        </p:nvSpPr>
        <p:spPr>
          <a:xfrm>
            <a:off x="5003690" y="4652765"/>
            <a:ext cx="2194632" cy="353943"/>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54F4E"/>
              </a:solidFill>
            </a:endParaRPr>
          </a:p>
        </p:txBody>
      </p:sp>
      <p:sp>
        <p:nvSpPr>
          <p:cNvPr id="24" name="文本框 23"/>
          <p:cNvSpPr txBox="1"/>
          <p:nvPr/>
        </p:nvSpPr>
        <p:spPr>
          <a:xfrm>
            <a:off x="5246712" y="4670904"/>
            <a:ext cx="1682225" cy="307777"/>
          </a:xfrm>
          <a:prstGeom prst="rect">
            <a:avLst/>
          </a:prstGeom>
          <a:noFill/>
        </p:spPr>
        <p:txBody>
          <a:bodyPr wrap="square" rtlCol="0">
            <a:spAutoFit/>
          </a:bodyPr>
          <a:lstStyle/>
          <a:p>
            <a:pPr algn="dist"/>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THE END</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screen"/>
          <a:srcRect l="29238" b="33966"/>
          <a:stretch>
            <a:fillRect/>
          </a:stretch>
        </p:blipFill>
        <p:spPr>
          <a:xfrm rot="2019124">
            <a:off x="-1439769" y="2798945"/>
            <a:ext cx="5659836" cy="4528640"/>
          </a:xfrm>
          <a:custGeom>
            <a:avLst/>
            <a:gdLst>
              <a:gd name="connsiteX0" fmla="*/ 0 w 5659836"/>
              <a:gd name="connsiteY0" fmla="*/ 521962 h 4528640"/>
              <a:gd name="connsiteX1" fmla="*/ 784070 w 5659836"/>
              <a:gd name="connsiteY1" fmla="*/ 0 h 4528640"/>
              <a:gd name="connsiteX2" fmla="*/ 4336350 w 5659836"/>
              <a:gd name="connsiteY2" fmla="*/ 0 h 4528640"/>
              <a:gd name="connsiteX3" fmla="*/ 5659836 w 5659836"/>
              <a:gd name="connsiteY3" fmla="*/ 1988084 h 4528640"/>
              <a:gd name="connsiteX4" fmla="*/ 5659835 w 5659836"/>
              <a:gd name="connsiteY4" fmla="*/ 2536470 h 4528640"/>
              <a:gd name="connsiteX5" fmla="*/ 2667282 w 5659836"/>
              <a:gd name="connsiteY5" fmla="*/ 4528640 h 452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9836" h="4528640">
                <a:moveTo>
                  <a:pt x="0" y="521962"/>
                </a:moveTo>
                <a:lnTo>
                  <a:pt x="784070" y="0"/>
                </a:lnTo>
                <a:lnTo>
                  <a:pt x="4336350" y="0"/>
                </a:lnTo>
                <a:lnTo>
                  <a:pt x="5659836" y="1988084"/>
                </a:lnTo>
                <a:lnTo>
                  <a:pt x="5659835" y="2536470"/>
                </a:lnTo>
                <a:lnTo>
                  <a:pt x="2667282" y="4528640"/>
                </a:lnTo>
                <a:close/>
              </a:path>
            </a:pathLst>
          </a:custGeom>
        </p:spPr>
      </p:pic>
      <p:pic>
        <p:nvPicPr>
          <p:cNvPr id="11" name="图片 10"/>
          <p:cNvPicPr>
            <a:picLocks noChangeAspect="1"/>
          </p:cNvPicPr>
          <p:nvPr/>
        </p:nvPicPr>
        <p:blipFill>
          <a:blip r:embed="rId3" cstate="screen"/>
          <a:srcRect/>
          <a:stretch>
            <a:fillRect/>
          </a:stretch>
        </p:blipFill>
        <p:spPr>
          <a:xfrm rot="4186053">
            <a:off x="8480663" y="-10613"/>
            <a:ext cx="4699275" cy="3922646"/>
          </a:xfrm>
          <a:custGeom>
            <a:avLst/>
            <a:gdLst>
              <a:gd name="connsiteX0" fmla="*/ 0 w 4699275"/>
              <a:gd name="connsiteY0" fmla="*/ 2695636 h 3922646"/>
              <a:gd name="connsiteX1" fmla="*/ 993535 w 4699275"/>
              <a:gd name="connsiteY1" fmla="*/ 0 h 3922646"/>
              <a:gd name="connsiteX2" fmla="*/ 4699275 w 4699275"/>
              <a:gd name="connsiteY2" fmla="*/ 1365830 h 3922646"/>
              <a:gd name="connsiteX3" fmla="*/ 3756906 w 4699275"/>
              <a:gd name="connsiteY3" fmla="*/ 3922646 h 3922646"/>
              <a:gd name="connsiteX4" fmla="*/ 3329097 w 4699275"/>
              <a:gd name="connsiteY4" fmla="*/ 3922646 h 3922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9275" h="3922646">
                <a:moveTo>
                  <a:pt x="0" y="2695636"/>
                </a:moveTo>
                <a:lnTo>
                  <a:pt x="993535" y="0"/>
                </a:lnTo>
                <a:lnTo>
                  <a:pt x="4699275" y="1365830"/>
                </a:lnTo>
                <a:lnTo>
                  <a:pt x="3756906" y="3922646"/>
                </a:lnTo>
                <a:lnTo>
                  <a:pt x="3329097" y="3922646"/>
                </a:lnTo>
                <a:close/>
              </a:path>
            </a:pathLst>
          </a:custGeom>
        </p:spPr>
      </p:pic>
      <p:pic>
        <p:nvPicPr>
          <p:cNvPr id="14" name="图片 13"/>
          <p:cNvPicPr>
            <a:picLocks noChangeAspect="1"/>
          </p:cNvPicPr>
          <p:nvPr/>
        </p:nvPicPr>
        <p:blipFill>
          <a:blip r:embed="rId4" cstate="screen"/>
          <a:srcRect/>
          <a:stretch>
            <a:fillRect/>
          </a:stretch>
        </p:blipFill>
        <p:spPr>
          <a:xfrm>
            <a:off x="0" y="3381250"/>
            <a:ext cx="3431652" cy="3476750"/>
          </a:xfrm>
          <a:custGeom>
            <a:avLst/>
            <a:gdLst>
              <a:gd name="connsiteX0" fmla="*/ 0 w 3431652"/>
              <a:gd name="connsiteY0" fmla="*/ 0 h 3476750"/>
              <a:gd name="connsiteX1" fmla="*/ 3431652 w 3431652"/>
              <a:gd name="connsiteY1" fmla="*/ 0 h 3476750"/>
              <a:gd name="connsiteX2" fmla="*/ 3431652 w 3431652"/>
              <a:gd name="connsiteY2" fmla="*/ 3476750 h 3476750"/>
              <a:gd name="connsiteX3" fmla="*/ 0 w 3431652"/>
              <a:gd name="connsiteY3" fmla="*/ 3476750 h 3476750"/>
            </a:gdLst>
            <a:ahLst/>
            <a:cxnLst>
              <a:cxn ang="0">
                <a:pos x="connsiteX0" y="connsiteY0"/>
              </a:cxn>
              <a:cxn ang="0">
                <a:pos x="connsiteX1" y="connsiteY1"/>
              </a:cxn>
              <a:cxn ang="0">
                <a:pos x="connsiteX2" y="connsiteY2"/>
              </a:cxn>
              <a:cxn ang="0">
                <a:pos x="connsiteX3" y="connsiteY3"/>
              </a:cxn>
            </a:cxnLst>
            <a:rect l="l" t="t" r="r" b="b"/>
            <a:pathLst>
              <a:path w="3431652" h="3476750">
                <a:moveTo>
                  <a:pt x="0" y="0"/>
                </a:moveTo>
                <a:lnTo>
                  <a:pt x="3431652" y="0"/>
                </a:lnTo>
                <a:lnTo>
                  <a:pt x="3431652" y="3476750"/>
                </a:lnTo>
                <a:lnTo>
                  <a:pt x="0" y="3476750"/>
                </a:lnTo>
                <a:close/>
              </a:path>
            </a:pathLst>
          </a:custGeom>
        </p:spPr>
      </p:pic>
      <p:sp>
        <p:nvSpPr>
          <p:cNvPr id="16" name="文本框 32"/>
          <p:cNvSpPr txBox="1"/>
          <p:nvPr/>
        </p:nvSpPr>
        <p:spPr>
          <a:xfrm>
            <a:off x="2759091" y="3679134"/>
            <a:ext cx="1314244" cy="338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CONTENTS</a:t>
            </a:r>
          </a:p>
        </p:txBody>
      </p:sp>
      <p:sp>
        <p:nvSpPr>
          <p:cNvPr id="17" name="PA_文本框 2"/>
          <p:cNvSpPr txBox="1"/>
          <p:nvPr/>
        </p:nvSpPr>
        <p:spPr>
          <a:xfrm>
            <a:off x="2468301" y="2799959"/>
            <a:ext cx="1842399" cy="1015663"/>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b="0" dirty="0">
                <a:solidFill>
                  <a:schemeClr val="tx1">
                    <a:lumMod val="50000"/>
                    <a:lumOff val="50000"/>
                  </a:schemeClr>
                </a:solidFill>
                <a:latin typeface="汉仪瑞意宋W" panose="00020600040101010101" pitchFamily="18" charset="-122"/>
                <a:ea typeface="汉仪瑞意宋W" panose="00020600040101010101" pitchFamily="18" charset="-122"/>
              </a:rPr>
              <a:t>目录</a:t>
            </a:r>
            <a:endParaRPr lang="en-US" sz="6000" b="0" dirty="0">
              <a:solidFill>
                <a:schemeClr val="tx1">
                  <a:lumMod val="50000"/>
                  <a:lumOff val="50000"/>
                </a:schemeClr>
              </a:solidFill>
              <a:latin typeface="汉仪瑞意宋W" panose="00020600040101010101" pitchFamily="18" charset="-122"/>
              <a:ea typeface="汉仪瑞意宋W" panose="00020600040101010101" pitchFamily="18" charset="-122"/>
            </a:endParaRPr>
          </a:p>
        </p:txBody>
      </p:sp>
      <p:sp>
        <p:nvSpPr>
          <p:cNvPr id="18" name="文本框 17"/>
          <p:cNvSpPr txBox="1"/>
          <p:nvPr/>
        </p:nvSpPr>
        <p:spPr>
          <a:xfrm>
            <a:off x="7269690" y="464630"/>
            <a:ext cx="26763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chemeClr val="tx1">
                    <a:lumMod val="50000"/>
                    <a:lumOff val="50000"/>
                  </a:schemeClr>
                </a:solidFill>
                <a:latin typeface="汉仪瑞意宋W" panose="00020600040101010101" pitchFamily="18" charset="-122"/>
                <a:ea typeface="汉仪瑞意宋W" panose="00020600040101010101" pitchFamily="18" charset="-122"/>
                <a:cs typeface="+mn-ea"/>
                <a:sym typeface="+mn-lt"/>
              </a:rPr>
              <a:t>选题背景及意义</a:t>
            </a:r>
            <a:endParaRPr kumimoji="0" lang="zh-CN" altLang="en-US" sz="2800" i="0" u="none" strike="noStrike" kern="1200" cap="none" spc="0" normalizeH="0" baseline="0" noProof="0" dirty="0">
              <a:ln>
                <a:noFill/>
              </a:ln>
              <a:solidFill>
                <a:schemeClr val="tx1">
                  <a:lumMod val="50000"/>
                  <a:lumOff val="50000"/>
                </a:schemeClr>
              </a:solidFill>
              <a:effectLst/>
              <a:uLnTx/>
              <a:uFillTx/>
              <a:latin typeface="汉仪瑞意宋W" panose="00020600040101010101" pitchFamily="18" charset="-122"/>
              <a:ea typeface="汉仪瑞意宋W" panose="00020600040101010101" pitchFamily="18" charset="-122"/>
              <a:cs typeface="+mn-ea"/>
              <a:sym typeface="+mn-lt"/>
            </a:endParaRPr>
          </a:p>
        </p:txBody>
      </p:sp>
      <p:sp>
        <p:nvSpPr>
          <p:cNvPr id="20" name="文本框 19"/>
          <p:cNvSpPr txBox="1"/>
          <p:nvPr/>
        </p:nvSpPr>
        <p:spPr>
          <a:xfrm>
            <a:off x="7298753" y="1701999"/>
            <a:ext cx="33969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i="0" u="none" strike="noStrike" kern="1200" cap="none" spc="0" normalizeH="0" baseline="0" noProof="0" dirty="0">
                <a:ln>
                  <a:noFill/>
                </a:ln>
                <a:solidFill>
                  <a:schemeClr val="tx1">
                    <a:lumMod val="50000"/>
                    <a:lumOff val="50000"/>
                  </a:schemeClr>
                </a:solidFill>
                <a:effectLst/>
                <a:uLnTx/>
                <a:uFillTx/>
                <a:latin typeface="汉仪瑞意宋W" panose="00020600040101010101" pitchFamily="18" charset="-122"/>
                <a:ea typeface="汉仪瑞意宋W" panose="00020600040101010101" pitchFamily="18" charset="-122"/>
                <a:cs typeface="+mn-ea"/>
                <a:sym typeface="+mn-lt"/>
              </a:rPr>
              <a:t>主要研究内容和方法</a:t>
            </a:r>
          </a:p>
        </p:txBody>
      </p:sp>
      <p:sp>
        <p:nvSpPr>
          <p:cNvPr id="22" name="椭圆 21"/>
          <p:cNvSpPr/>
          <p:nvPr/>
        </p:nvSpPr>
        <p:spPr>
          <a:xfrm>
            <a:off x="6275178" y="961534"/>
            <a:ext cx="653561" cy="653561"/>
          </a:xfrm>
          <a:prstGeom prst="ellipse">
            <a:avLst/>
          </a:prstGeom>
          <a:solidFill>
            <a:srgbClr val="84C3C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3" name="椭圆 22"/>
          <p:cNvSpPr/>
          <p:nvPr/>
        </p:nvSpPr>
        <p:spPr>
          <a:xfrm>
            <a:off x="6296755" y="2220272"/>
            <a:ext cx="653561" cy="653561"/>
          </a:xfrm>
          <a:prstGeom prst="ellipse">
            <a:avLst/>
          </a:prstGeom>
          <a:solidFill>
            <a:srgbClr val="84C3C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4" name="椭圆 23"/>
          <p:cNvSpPr/>
          <p:nvPr/>
        </p:nvSpPr>
        <p:spPr>
          <a:xfrm>
            <a:off x="6341123" y="3554984"/>
            <a:ext cx="653561" cy="653561"/>
          </a:xfrm>
          <a:prstGeom prst="ellipse">
            <a:avLst/>
          </a:prstGeom>
          <a:solidFill>
            <a:srgbClr val="84C3C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5" name="椭圆 24"/>
          <p:cNvSpPr/>
          <p:nvPr/>
        </p:nvSpPr>
        <p:spPr>
          <a:xfrm>
            <a:off x="6363505" y="4806413"/>
            <a:ext cx="653561" cy="653561"/>
          </a:xfrm>
          <a:prstGeom prst="ellipse">
            <a:avLst/>
          </a:prstGeom>
          <a:solidFill>
            <a:srgbClr val="84C3C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9" name="文本框 28"/>
          <p:cNvSpPr txBox="1"/>
          <p:nvPr/>
        </p:nvSpPr>
        <p:spPr>
          <a:xfrm>
            <a:off x="7217258" y="2935086"/>
            <a:ext cx="2825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solidFill>
                  <a:schemeClr val="tx1">
                    <a:lumMod val="50000"/>
                    <a:lumOff val="50000"/>
                  </a:schemeClr>
                </a:solidFill>
                <a:latin typeface="汉仪瑞意宋W" panose="00020600040101010101" pitchFamily="18" charset="-122"/>
                <a:ea typeface="汉仪瑞意宋W" panose="00020600040101010101" pitchFamily="18" charset="-122"/>
                <a:cs typeface="+mn-ea"/>
                <a:sym typeface="+mn-lt"/>
              </a:rPr>
              <a:t>课题的重难点</a:t>
            </a:r>
            <a:endParaRPr kumimoji="0" lang="zh-CN" altLang="en-US" sz="2800" i="0" u="none" strike="noStrike" kern="1200" cap="none" spc="0" normalizeH="0" baseline="0" noProof="0" dirty="0">
              <a:ln>
                <a:noFill/>
              </a:ln>
              <a:solidFill>
                <a:schemeClr val="tx1">
                  <a:lumMod val="50000"/>
                  <a:lumOff val="50000"/>
                </a:schemeClr>
              </a:solidFill>
              <a:effectLst/>
              <a:uLnTx/>
              <a:uFillTx/>
              <a:latin typeface="汉仪瑞意宋W" panose="00020600040101010101" pitchFamily="18" charset="-122"/>
              <a:ea typeface="汉仪瑞意宋W" panose="00020600040101010101" pitchFamily="18" charset="-122"/>
              <a:cs typeface="+mn-ea"/>
              <a:sym typeface="+mn-lt"/>
            </a:endParaRPr>
          </a:p>
        </p:txBody>
      </p:sp>
      <p:sp>
        <p:nvSpPr>
          <p:cNvPr id="30" name="文本框 29"/>
          <p:cNvSpPr txBox="1"/>
          <p:nvPr/>
        </p:nvSpPr>
        <p:spPr>
          <a:xfrm>
            <a:off x="6190743" y="2693147"/>
            <a:ext cx="113748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6000" dirty="0">
                <a:solidFill>
                  <a:schemeClr val="tx1">
                    <a:lumMod val="50000"/>
                    <a:lumOff val="50000"/>
                  </a:schemeClr>
                </a:solidFill>
                <a:latin typeface="汉仪瑞意宋W" panose="00020600040101010101" pitchFamily="18" charset="-122"/>
                <a:ea typeface="汉仪瑞意宋W" panose="00020600040101010101" pitchFamily="18" charset="-122"/>
                <a:cs typeface="+mn-ea"/>
                <a:sym typeface="+mn-lt"/>
              </a:rPr>
              <a:t>3</a:t>
            </a:r>
            <a:endParaRPr kumimoji="0" lang="zh-CN" altLang="en-US" sz="6000" b="0" i="0" u="none" strike="noStrike" kern="1200" cap="none" spc="0" normalizeH="0" baseline="0" noProof="0" dirty="0">
              <a:ln>
                <a:noFill/>
              </a:ln>
              <a:solidFill>
                <a:schemeClr val="tx1">
                  <a:lumMod val="50000"/>
                  <a:lumOff val="50000"/>
                </a:schemeClr>
              </a:solidFill>
              <a:effectLst/>
              <a:uLnTx/>
              <a:uFillTx/>
              <a:latin typeface="汉仪瑞意宋W" panose="00020600040101010101" pitchFamily="18" charset="-122"/>
              <a:ea typeface="汉仪瑞意宋W" panose="00020600040101010101" pitchFamily="18" charset="-122"/>
              <a:cs typeface="+mn-ea"/>
              <a:sym typeface="+mn-lt"/>
            </a:endParaRPr>
          </a:p>
        </p:txBody>
      </p:sp>
      <p:sp>
        <p:nvSpPr>
          <p:cNvPr id="32" name="文本框 31"/>
          <p:cNvSpPr txBox="1"/>
          <p:nvPr/>
        </p:nvSpPr>
        <p:spPr>
          <a:xfrm>
            <a:off x="6138163" y="218409"/>
            <a:ext cx="113748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schemeClr val="tx1">
                    <a:lumMod val="50000"/>
                    <a:lumOff val="50000"/>
                  </a:schemeClr>
                </a:solidFill>
                <a:effectLst/>
                <a:uLnTx/>
                <a:uFillTx/>
                <a:latin typeface="汉仪瑞意宋W" panose="00020600040101010101" pitchFamily="18" charset="-122"/>
                <a:ea typeface="汉仪瑞意宋W" panose="00020600040101010101" pitchFamily="18" charset="-122"/>
                <a:cs typeface="+mn-ea"/>
                <a:sym typeface="+mn-lt"/>
              </a:rPr>
              <a:t>1</a:t>
            </a:r>
            <a:endParaRPr kumimoji="0" lang="zh-CN" altLang="en-US" sz="6000" b="0" i="0" u="none" strike="noStrike" kern="1200" cap="none" spc="0" normalizeH="0" baseline="0" noProof="0" dirty="0">
              <a:ln>
                <a:noFill/>
              </a:ln>
              <a:solidFill>
                <a:schemeClr val="tx1">
                  <a:lumMod val="50000"/>
                  <a:lumOff val="50000"/>
                </a:schemeClr>
              </a:solidFill>
              <a:effectLst/>
              <a:uLnTx/>
              <a:uFillTx/>
              <a:latin typeface="汉仪瑞意宋W" panose="00020600040101010101" pitchFamily="18" charset="-122"/>
              <a:ea typeface="汉仪瑞意宋W" panose="00020600040101010101" pitchFamily="18" charset="-122"/>
              <a:cs typeface="+mn-ea"/>
              <a:sym typeface="+mn-lt"/>
            </a:endParaRPr>
          </a:p>
        </p:txBody>
      </p:sp>
      <p:sp>
        <p:nvSpPr>
          <p:cNvPr id="33" name="文本框 32"/>
          <p:cNvSpPr txBox="1"/>
          <p:nvPr/>
        </p:nvSpPr>
        <p:spPr>
          <a:xfrm>
            <a:off x="6161266" y="1455778"/>
            <a:ext cx="113748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6000" dirty="0">
                <a:solidFill>
                  <a:schemeClr val="tx1">
                    <a:lumMod val="50000"/>
                    <a:lumOff val="50000"/>
                  </a:schemeClr>
                </a:solidFill>
                <a:latin typeface="汉仪瑞意宋W" panose="00020600040101010101" pitchFamily="18" charset="-122"/>
                <a:ea typeface="汉仪瑞意宋W" panose="00020600040101010101" pitchFamily="18" charset="-122"/>
                <a:cs typeface="+mn-ea"/>
                <a:sym typeface="+mn-lt"/>
              </a:rPr>
              <a:t>2</a:t>
            </a:r>
            <a:endParaRPr kumimoji="0" lang="zh-CN" altLang="en-US" sz="6000" b="0" i="0" u="none" strike="noStrike" kern="1200" cap="none" spc="0" normalizeH="0" baseline="0" noProof="0" dirty="0">
              <a:ln>
                <a:noFill/>
              </a:ln>
              <a:solidFill>
                <a:schemeClr val="tx1">
                  <a:lumMod val="50000"/>
                  <a:lumOff val="50000"/>
                </a:schemeClr>
              </a:solidFill>
              <a:effectLst/>
              <a:uLnTx/>
              <a:uFillTx/>
              <a:latin typeface="汉仪瑞意宋W" panose="00020600040101010101" pitchFamily="18" charset="-122"/>
              <a:ea typeface="汉仪瑞意宋W" panose="00020600040101010101" pitchFamily="18" charset="-122"/>
              <a:cs typeface="+mn-ea"/>
              <a:sym typeface="+mn-lt"/>
            </a:endParaRPr>
          </a:p>
        </p:txBody>
      </p:sp>
      <p:sp>
        <p:nvSpPr>
          <p:cNvPr id="3" name="文本框 2">
            <a:extLst>
              <a:ext uri="{FF2B5EF4-FFF2-40B4-BE49-F238E27FC236}">
                <a16:creationId xmlns:a16="http://schemas.microsoft.com/office/drawing/2014/main" id="{9EDF6886-901C-1DDC-F741-45D4B5A08158}"/>
              </a:ext>
            </a:extLst>
          </p:cNvPr>
          <p:cNvSpPr txBox="1"/>
          <p:nvPr/>
        </p:nvSpPr>
        <p:spPr>
          <a:xfrm>
            <a:off x="6275178" y="3848411"/>
            <a:ext cx="961468"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lumMod val="50000"/>
                    <a:lumOff val="50000"/>
                  </a:prstClr>
                </a:solidFill>
                <a:effectLst/>
                <a:uLnTx/>
                <a:uFillTx/>
                <a:latin typeface="汉仪瑞意宋W" panose="00020600040101010101" pitchFamily="18" charset="-122"/>
                <a:ea typeface="汉仪瑞意宋W" panose="00020600040101010101" pitchFamily="18" charset="-122"/>
                <a:cs typeface="+mn-ea"/>
                <a:sym typeface="+mn-lt"/>
              </a:rPr>
              <a:t>4</a:t>
            </a:r>
            <a:endParaRPr kumimoji="0" lang="zh-CN" altLang="en-US" sz="6000" b="0" i="0" u="none" strike="noStrike" kern="1200" cap="none" spc="0" normalizeH="0" baseline="0" noProof="0" dirty="0">
              <a:ln>
                <a:noFill/>
              </a:ln>
              <a:solidFill>
                <a:prstClr val="black">
                  <a:lumMod val="50000"/>
                  <a:lumOff val="50000"/>
                </a:prstClr>
              </a:solidFill>
              <a:effectLst/>
              <a:uLnTx/>
              <a:uFillTx/>
              <a:latin typeface="汉仪瑞意宋W" panose="00020600040101010101" pitchFamily="18" charset="-122"/>
              <a:ea typeface="汉仪瑞意宋W" panose="00020600040101010101" pitchFamily="18" charset="-122"/>
              <a:cs typeface="+mn-ea"/>
              <a:sym typeface="+mn-lt"/>
            </a:endParaRPr>
          </a:p>
        </p:txBody>
      </p:sp>
      <p:sp>
        <p:nvSpPr>
          <p:cNvPr id="6" name="文本框 5">
            <a:extLst>
              <a:ext uri="{FF2B5EF4-FFF2-40B4-BE49-F238E27FC236}">
                <a16:creationId xmlns:a16="http://schemas.microsoft.com/office/drawing/2014/main" id="{22EF0EDA-288B-B766-A400-E5FF83FB14D2}"/>
              </a:ext>
            </a:extLst>
          </p:cNvPr>
          <p:cNvSpPr txBox="1"/>
          <p:nvPr/>
        </p:nvSpPr>
        <p:spPr>
          <a:xfrm>
            <a:off x="7217257" y="4118624"/>
            <a:ext cx="423723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lumMod val="50000"/>
                    <a:lumOff val="50000"/>
                  </a:prstClr>
                </a:solidFill>
                <a:latin typeface="汉仪瑞意宋W" panose="00020600040101010101" pitchFamily="18" charset="-122"/>
                <a:ea typeface="汉仪瑞意宋W" panose="00020600040101010101" pitchFamily="18" charset="-122"/>
                <a:cs typeface="+mn-ea"/>
                <a:sym typeface="+mn-lt"/>
              </a:rPr>
              <a:t>预期成果存在问题及展望</a:t>
            </a:r>
            <a:endParaRPr kumimoji="0" lang="zh-CN" altLang="en-US" sz="2800" b="0" i="0" u="none" strike="noStrike" kern="1200" cap="none" spc="0" normalizeH="0" baseline="0" noProof="0" dirty="0">
              <a:ln>
                <a:noFill/>
              </a:ln>
              <a:solidFill>
                <a:prstClr val="black">
                  <a:lumMod val="50000"/>
                  <a:lumOff val="50000"/>
                </a:prstClr>
              </a:solidFill>
              <a:effectLst/>
              <a:uLnTx/>
              <a:uFillTx/>
              <a:latin typeface="汉仪瑞意宋W" panose="00020600040101010101" pitchFamily="18" charset="-122"/>
              <a:ea typeface="汉仪瑞意宋W" panose="00020600040101010101" pitchFamily="18" charset="-122"/>
              <a:cs typeface="+mn-ea"/>
              <a:sym typeface="+mn-lt"/>
            </a:endParaRPr>
          </a:p>
        </p:txBody>
      </p:sp>
      <p:sp>
        <p:nvSpPr>
          <p:cNvPr id="9" name="文本框 8">
            <a:extLst>
              <a:ext uri="{FF2B5EF4-FFF2-40B4-BE49-F238E27FC236}">
                <a16:creationId xmlns:a16="http://schemas.microsoft.com/office/drawing/2014/main" id="{9CEF6EC2-1A68-AEC4-A33D-B62A53D45FFD}"/>
              </a:ext>
            </a:extLst>
          </p:cNvPr>
          <p:cNvSpPr txBox="1"/>
          <p:nvPr/>
        </p:nvSpPr>
        <p:spPr>
          <a:xfrm>
            <a:off x="6187168" y="5070682"/>
            <a:ext cx="1137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black">
                    <a:lumMod val="50000"/>
                    <a:lumOff val="50000"/>
                  </a:prstClr>
                </a:solidFill>
                <a:effectLst/>
                <a:uLnTx/>
                <a:uFillTx/>
                <a:latin typeface="汉仪瑞意宋W" panose="00020600040101010101" pitchFamily="18" charset="-122"/>
                <a:ea typeface="汉仪瑞意宋W" panose="00020600040101010101" pitchFamily="18" charset="-122"/>
                <a:cs typeface="+mn-ea"/>
                <a:sym typeface="+mn-lt"/>
              </a:rPr>
              <a:t>5</a:t>
            </a:r>
            <a:endParaRPr kumimoji="0" lang="zh-CN" altLang="en-US" sz="6000" b="0" i="0" u="none" strike="noStrike" kern="1200" cap="none" spc="0" normalizeH="0" baseline="0" noProof="0" dirty="0">
              <a:ln>
                <a:noFill/>
              </a:ln>
              <a:solidFill>
                <a:prstClr val="black">
                  <a:lumMod val="50000"/>
                  <a:lumOff val="50000"/>
                </a:prstClr>
              </a:solidFill>
              <a:effectLst/>
              <a:uLnTx/>
              <a:uFillTx/>
              <a:latin typeface="汉仪瑞意宋W" panose="00020600040101010101" pitchFamily="18" charset="-122"/>
              <a:ea typeface="汉仪瑞意宋W" panose="00020600040101010101" pitchFamily="18" charset="-122"/>
              <a:cs typeface="+mn-ea"/>
              <a:sym typeface="+mn-lt"/>
            </a:endParaRPr>
          </a:p>
        </p:txBody>
      </p:sp>
      <p:sp>
        <p:nvSpPr>
          <p:cNvPr id="12" name="文本框 11">
            <a:extLst>
              <a:ext uri="{FF2B5EF4-FFF2-40B4-BE49-F238E27FC236}">
                <a16:creationId xmlns:a16="http://schemas.microsoft.com/office/drawing/2014/main" id="{31A67A3D-BA1F-BB0C-4B51-BEEE8359BDB6}"/>
              </a:ext>
            </a:extLst>
          </p:cNvPr>
          <p:cNvSpPr txBox="1"/>
          <p:nvPr/>
        </p:nvSpPr>
        <p:spPr>
          <a:xfrm>
            <a:off x="6235912" y="5358431"/>
            <a:ext cx="371016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lumMod val="50000"/>
                    <a:lumOff val="50000"/>
                  </a:prstClr>
                </a:solidFill>
                <a:latin typeface="汉仪瑞意宋W" panose="00020600040101010101" pitchFamily="18" charset="-122"/>
                <a:ea typeface="汉仪瑞意宋W" panose="00020600040101010101" pitchFamily="18" charset="-122"/>
                <a:cs typeface="+mn-ea"/>
                <a:sym typeface="+mn-lt"/>
              </a:rPr>
              <a:t>文献参考</a:t>
            </a:r>
            <a:endParaRPr kumimoji="0" lang="zh-CN" altLang="en-US" sz="2800" b="0" i="0" u="none" strike="noStrike" kern="1200" cap="none" spc="0" normalizeH="0" baseline="0" noProof="0" dirty="0">
              <a:ln>
                <a:noFill/>
              </a:ln>
              <a:solidFill>
                <a:prstClr val="black">
                  <a:lumMod val="50000"/>
                  <a:lumOff val="50000"/>
                </a:prstClr>
              </a:solidFill>
              <a:effectLst/>
              <a:uLnTx/>
              <a:uFillTx/>
              <a:latin typeface="汉仪瑞意宋W" panose="00020600040101010101" pitchFamily="18" charset="-122"/>
              <a:ea typeface="汉仪瑞意宋W" panose="00020600040101010101" pitchFamily="18" charset="-122"/>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screen"/>
          <a:srcRect/>
          <a:stretch>
            <a:fillRect/>
          </a:stretch>
        </p:blipFill>
        <p:spPr>
          <a:xfrm rot="7235712">
            <a:off x="2321717" y="-2581719"/>
            <a:ext cx="4804503" cy="6708387"/>
          </a:xfrm>
          <a:custGeom>
            <a:avLst/>
            <a:gdLst>
              <a:gd name="connsiteX0" fmla="*/ 3488130 w 4804503"/>
              <a:gd name="connsiteY0" fmla="*/ 6708387 h 6708387"/>
              <a:gd name="connsiteX1" fmla="*/ 0 w 4804503"/>
              <a:gd name="connsiteY1" fmla="*/ 809153 h 6708387"/>
              <a:gd name="connsiteX2" fmla="*/ 1368465 w 4804503"/>
              <a:gd name="connsiteY2" fmla="*/ 0 h 6708387"/>
              <a:gd name="connsiteX3" fmla="*/ 2889234 w 4804503"/>
              <a:gd name="connsiteY3" fmla="*/ 0 h 6708387"/>
              <a:gd name="connsiteX4" fmla="*/ 4804503 w 4804503"/>
              <a:gd name="connsiteY4" fmla="*/ 3239161 h 6708387"/>
              <a:gd name="connsiteX5" fmla="*/ 4804503 w 4804503"/>
              <a:gd name="connsiteY5" fmla="*/ 5930035 h 670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4503" h="6708387">
                <a:moveTo>
                  <a:pt x="3488130" y="6708387"/>
                </a:moveTo>
                <a:lnTo>
                  <a:pt x="0" y="809153"/>
                </a:lnTo>
                <a:lnTo>
                  <a:pt x="1368465" y="0"/>
                </a:lnTo>
                <a:lnTo>
                  <a:pt x="2889234" y="0"/>
                </a:lnTo>
                <a:lnTo>
                  <a:pt x="4804503" y="3239161"/>
                </a:lnTo>
                <a:lnTo>
                  <a:pt x="4804503" y="5930035"/>
                </a:lnTo>
                <a:close/>
              </a:path>
            </a:pathLst>
          </a:custGeom>
        </p:spPr>
      </p:pic>
      <p:pic>
        <p:nvPicPr>
          <p:cNvPr id="14" name="图片 13"/>
          <p:cNvPicPr>
            <a:picLocks noChangeAspect="1"/>
          </p:cNvPicPr>
          <p:nvPr/>
        </p:nvPicPr>
        <p:blipFill>
          <a:blip r:embed="rId3" cstate="screen"/>
          <a:srcRect/>
          <a:stretch>
            <a:fillRect/>
          </a:stretch>
        </p:blipFill>
        <p:spPr>
          <a:xfrm rot="19507366">
            <a:off x="5068210" y="3284371"/>
            <a:ext cx="6922034" cy="5522121"/>
          </a:xfrm>
          <a:custGeom>
            <a:avLst/>
            <a:gdLst>
              <a:gd name="connsiteX0" fmla="*/ 3298056 w 6922034"/>
              <a:gd name="connsiteY0" fmla="*/ 0 h 5522121"/>
              <a:gd name="connsiteX1" fmla="*/ 6922034 w 6922034"/>
              <a:gd name="connsiteY1" fmla="*/ 2525982 h 5522121"/>
              <a:gd name="connsiteX2" fmla="*/ 6922034 w 6922034"/>
              <a:gd name="connsiteY2" fmla="*/ 4201072 h 5522121"/>
              <a:gd name="connsiteX3" fmla="*/ 6001238 w 6922034"/>
              <a:gd name="connsiteY3" fmla="*/ 5522121 h 5522121"/>
              <a:gd name="connsiteX4" fmla="*/ 0 w 6922034"/>
              <a:gd name="connsiteY4" fmla="*/ 1339144 h 5522121"/>
              <a:gd name="connsiteX5" fmla="*/ 933409 w 6922034"/>
              <a:gd name="connsiteY5" fmla="*/ 0 h 552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2034" h="5522121">
                <a:moveTo>
                  <a:pt x="3298056" y="0"/>
                </a:moveTo>
                <a:lnTo>
                  <a:pt x="6922034" y="2525982"/>
                </a:lnTo>
                <a:lnTo>
                  <a:pt x="6922034" y="4201072"/>
                </a:lnTo>
                <a:lnTo>
                  <a:pt x="6001238" y="5522121"/>
                </a:lnTo>
                <a:lnTo>
                  <a:pt x="0" y="1339144"/>
                </a:lnTo>
                <a:lnTo>
                  <a:pt x="933409" y="0"/>
                </a:lnTo>
                <a:close/>
              </a:path>
            </a:pathLst>
          </a:custGeom>
        </p:spPr>
      </p:pic>
      <p:pic>
        <p:nvPicPr>
          <p:cNvPr id="12" name="图片 11"/>
          <p:cNvPicPr>
            <a:picLocks noChangeAspect="1"/>
          </p:cNvPicPr>
          <p:nvPr/>
        </p:nvPicPr>
        <p:blipFill>
          <a:blip r:embed="rId4" cstate="screen"/>
          <a:srcRect/>
          <a:stretch>
            <a:fillRect/>
          </a:stretch>
        </p:blipFill>
        <p:spPr>
          <a:xfrm rot="9832996">
            <a:off x="6155511" y="2506428"/>
            <a:ext cx="6703061" cy="5024617"/>
          </a:xfrm>
          <a:custGeom>
            <a:avLst/>
            <a:gdLst>
              <a:gd name="connsiteX0" fmla="*/ 2026562 w 6703061"/>
              <a:gd name="connsiteY0" fmla="*/ 5024617 h 5024617"/>
              <a:gd name="connsiteX1" fmla="*/ 0 w 6703061"/>
              <a:gd name="connsiteY1" fmla="*/ 4439038 h 5024617"/>
              <a:gd name="connsiteX2" fmla="*/ 1282667 w 6703061"/>
              <a:gd name="connsiteY2" fmla="*/ 0 h 5024617"/>
              <a:gd name="connsiteX3" fmla="*/ 6703061 w 6703061"/>
              <a:gd name="connsiteY3" fmla="*/ 1566232 h 5024617"/>
              <a:gd name="connsiteX4" fmla="*/ 6703061 w 6703061"/>
              <a:gd name="connsiteY4" fmla="*/ 3201200 h 5024617"/>
              <a:gd name="connsiteX5" fmla="*/ 6176182 w 6703061"/>
              <a:gd name="connsiteY5" fmla="*/ 5024617 h 502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3061" h="5024617">
                <a:moveTo>
                  <a:pt x="2026562" y="5024617"/>
                </a:moveTo>
                <a:lnTo>
                  <a:pt x="0" y="4439038"/>
                </a:lnTo>
                <a:lnTo>
                  <a:pt x="1282667" y="0"/>
                </a:lnTo>
                <a:lnTo>
                  <a:pt x="6703061" y="1566232"/>
                </a:lnTo>
                <a:lnTo>
                  <a:pt x="6703061" y="3201200"/>
                </a:lnTo>
                <a:lnTo>
                  <a:pt x="6176182" y="5024617"/>
                </a:lnTo>
                <a:close/>
              </a:path>
            </a:pathLst>
          </a:custGeom>
        </p:spPr>
      </p:pic>
      <p:pic>
        <p:nvPicPr>
          <p:cNvPr id="7" name="图片 6"/>
          <p:cNvPicPr>
            <a:picLocks noChangeAspect="1"/>
          </p:cNvPicPr>
          <p:nvPr/>
        </p:nvPicPr>
        <p:blipFill>
          <a:blip r:embed="rId5" cstate="screen"/>
          <a:srcRect/>
          <a:stretch>
            <a:fillRect/>
          </a:stretch>
        </p:blipFill>
        <p:spPr>
          <a:xfrm rot="8131928">
            <a:off x="-1358957" y="-1818360"/>
            <a:ext cx="8992731" cy="6286720"/>
          </a:xfrm>
          <a:custGeom>
            <a:avLst/>
            <a:gdLst>
              <a:gd name="connsiteX0" fmla="*/ 5807181 w 8992731"/>
              <a:gd name="connsiteY0" fmla="*/ 6286720 h 6286720"/>
              <a:gd name="connsiteX1" fmla="*/ 0 w 8992731"/>
              <a:gd name="connsiteY1" fmla="*/ 586417 h 6286720"/>
              <a:gd name="connsiteX2" fmla="*/ 575624 w 8992731"/>
              <a:gd name="connsiteY2" fmla="*/ 0 h 6286720"/>
              <a:gd name="connsiteX3" fmla="*/ 5894263 w 8992731"/>
              <a:gd name="connsiteY3" fmla="*/ 0 h 6286720"/>
              <a:gd name="connsiteX4" fmla="*/ 8992731 w 8992731"/>
              <a:gd name="connsiteY4" fmla="*/ 3041442 h 62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731" h="6286720">
                <a:moveTo>
                  <a:pt x="5807181" y="6286720"/>
                </a:moveTo>
                <a:lnTo>
                  <a:pt x="0" y="586417"/>
                </a:lnTo>
                <a:lnTo>
                  <a:pt x="575624" y="0"/>
                </a:lnTo>
                <a:lnTo>
                  <a:pt x="5894263" y="0"/>
                </a:lnTo>
                <a:lnTo>
                  <a:pt x="8992731" y="3041442"/>
                </a:lnTo>
                <a:close/>
              </a:path>
            </a:pathLst>
          </a:custGeom>
        </p:spPr>
      </p:pic>
      <p:sp>
        <p:nvSpPr>
          <p:cNvPr id="25" name="椭圆 24"/>
          <p:cNvSpPr/>
          <p:nvPr/>
        </p:nvSpPr>
        <p:spPr>
          <a:xfrm>
            <a:off x="7386119" y="2233130"/>
            <a:ext cx="577670" cy="577670"/>
          </a:xfrm>
          <a:prstGeom prst="ellipse">
            <a:avLst/>
          </a:prstGeom>
          <a:solidFill>
            <a:srgbClr val="84C3C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7" name="文本框 26"/>
          <p:cNvSpPr txBox="1"/>
          <p:nvPr/>
        </p:nvSpPr>
        <p:spPr>
          <a:xfrm>
            <a:off x="2936640" y="3114330"/>
            <a:ext cx="6570401" cy="377411"/>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RESEARCH BACKGROUND AND SIGNIFICANCE</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8" name="文本框 27"/>
          <p:cNvSpPr txBox="1"/>
          <p:nvPr/>
        </p:nvSpPr>
        <p:spPr>
          <a:xfrm>
            <a:off x="3943465" y="2353350"/>
            <a:ext cx="4585762" cy="830997"/>
          </a:xfrm>
          <a:prstGeom prst="rect">
            <a:avLst/>
          </a:prstGeom>
          <a:noFill/>
        </p:spPr>
        <p:txBody>
          <a:bodyPr wrap="square" rtlCol="0">
            <a:spAutoFit/>
          </a:bodyPr>
          <a:lstStyle/>
          <a:p>
            <a:pPr algn="ctr"/>
            <a:r>
              <a:rPr lang="zh-CN" altLang="en-US" sz="4800" dirty="0">
                <a:solidFill>
                  <a:schemeClr val="tx1">
                    <a:lumMod val="50000"/>
                    <a:lumOff val="50000"/>
                  </a:schemeClr>
                </a:solidFill>
                <a:latin typeface="汉仪瑞意宋W" panose="00020600040101010101" pitchFamily="18" charset="-122"/>
                <a:ea typeface="汉仪瑞意宋W" panose="00020600040101010101" pitchFamily="18" charset="-122"/>
              </a:rPr>
              <a:t>选题背景及意义</a:t>
            </a:r>
          </a:p>
        </p:txBody>
      </p:sp>
      <p:sp>
        <p:nvSpPr>
          <p:cNvPr id="29" name="圆角矩形 28"/>
          <p:cNvSpPr/>
          <p:nvPr/>
        </p:nvSpPr>
        <p:spPr>
          <a:xfrm>
            <a:off x="5180938" y="4359472"/>
            <a:ext cx="1854863" cy="339406"/>
          </a:xfrm>
          <a:prstGeom prst="roundRect">
            <a:avLst>
              <a:gd name="adj" fmla="val 50000"/>
            </a:avLst>
          </a:prstGeom>
          <a:solidFill>
            <a:schemeClr val="tx1">
              <a:lumMod val="50000"/>
              <a:lumOff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29"/>
          <p:cNvSpPr/>
          <p:nvPr/>
        </p:nvSpPr>
        <p:spPr>
          <a:xfrm>
            <a:off x="5399099" y="4377259"/>
            <a:ext cx="1399633"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PART.01</a:t>
            </a:r>
            <a:endParaRPr kumimoji="0" lang="zh-CN" altLang="en-US"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4713" y="1914623"/>
            <a:ext cx="3822415" cy="3822415"/>
          </a:xfrm>
          <a:prstGeom prst="rect">
            <a:avLst/>
          </a:prstGeom>
          <a:solidFill>
            <a:srgbClr val="71AAC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21071" y="1914623"/>
            <a:ext cx="6467341" cy="3822415"/>
          </a:xfrm>
          <a:prstGeom prst="rect">
            <a:avLst/>
          </a:prstGeom>
          <a:solidFill>
            <a:srgbClr val="84C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1"/>
          <p:cNvSpPr txBox="1">
            <a:spLocks noChangeArrowheads="1"/>
          </p:cNvSpPr>
          <p:nvPr/>
        </p:nvSpPr>
        <p:spPr bwMode="auto">
          <a:xfrm>
            <a:off x="1164659" y="2058502"/>
            <a:ext cx="3427006" cy="359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lgn="just">
              <a:lnSpc>
                <a:spcPct val="150000"/>
              </a:lnSpc>
              <a:defRPr/>
            </a:pPr>
            <a:r>
              <a:rPr lang="en-US" altLang="zh-CN" sz="1400" dirty="0">
                <a:latin typeface="微软雅黑" panose="020B0503020204020204" pitchFamily="34" charset="-122"/>
              </a:rPr>
              <a:t>       </a:t>
            </a:r>
            <a:r>
              <a:rPr lang="zh-CN" altLang="zh-CN" sz="1400" dirty="0">
                <a:latin typeface="微软雅黑" panose="020B0503020204020204" pitchFamily="34" charset="-122"/>
              </a:rPr>
              <a:t>在如今飞速发展的时代，手语是听障人士与他人进行平等交流和获取外界信息的主要途径。</a:t>
            </a:r>
            <a:r>
              <a:rPr lang="zh-CN" altLang="zh-CN" sz="1400" dirty="0">
                <a:effectLst/>
                <a:latin typeface="微软雅黑" panose="020B0503020204020204" pitchFamily="34" charset="-122"/>
                <a:cs typeface="Times New Roman" panose="02020603050405020304" pitchFamily="18" charset="0"/>
              </a:rPr>
              <a:t>但是，由于普通大众一般缺乏系统性的手语学习，难以准确地理解手语的意思，同时受到地域文化差异的限制，使得听障群体在商场、机场、民政等公共服务场景中常常面临着巨大的沟通障碍。在全球残疾人群体中听力障碍者所占比例较高，随着对特殊群体的了解不断深入，越来越多的研究机构、科研人员和社会各界开始关注面向手语识别的无障碍设施智能化方面的研究。</a:t>
            </a:r>
            <a:endParaRPr kumimoji="0" lang="zh-CN" altLang="en-US" sz="1400" b="0" i="0" u="none" strike="noStrike" kern="1200" cap="none" spc="0" normalizeH="0" baseline="0" noProof="0" dirty="0">
              <a:ln>
                <a:noFill/>
              </a:ln>
              <a:solidFill>
                <a:schemeClr val="bg1"/>
              </a:solidFill>
              <a:effectLst/>
              <a:uLnTx/>
              <a:uFillTx/>
              <a:latin typeface="微软雅黑" panose="020B0503020204020204" pitchFamily="34" charset="-122"/>
              <a:cs typeface="+mn-ea"/>
              <a:sym typeface="+mn-lt"/>
            </a:endParaRPr>
          </a:p>
        </p:txBody>
      </p:sp>
      <p:sp>
        <p:nvSpPr>
          <p:cNvPr id="13" name="quotation-marks_897"/>
          <p:cNvSpPr>
            <a:spLocks noChangeAspect="1"/>
          </p:cNvSpPr>
          <p:nvPr/>
        </p:nvSpPr>
        <p:spPr bwMode="auto">
          <a:xfrm>
            <a:off x="275616" y="1523342"/>
            <a:ext cx="889042" cy="761681"/>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rgbClr val="EDDECB"/>
          </a:solidFill>
          <a:ln>
            <a:noFill/>
          </a:ln>
        </p:spPr>
        <p:txBody>
          <a:bodyPr/>
          <a:lstStyle/>
          <a:p>
            <a:endParaRPr lang="zh-CN" altLang="en-US"/>
          </a:p>
        </p:txBody>
      </p:sp>
      <p:grpSp>
        <p:nvGrpSpPr>
          <p:cNvPr id="20" name="组合 19"/>
          <p:cNvGrpSpPr/>
          <p:nvPr/>
        </p:nvGrpSpPr>
        <p:grpSpPr>
          <a:xfrm>
            <a:off x="0" y="-9625"/>
            <a:ext cx="2329315" cy="1595420"/>
            <a:chOff x="0" y="-9625"/>
            <a:chExt cx="2329315" cy="1595420"/>
          </a:xfrm>
        </p:grpSpPr>
        <p:pic>
          <p:nvPicPr>
            <p:cNvPr id="21" name="图片 20"/>
            <p:cNvPicPr>
              <a:picLocks noChangeAspect="1"/>
            </p:cNvPicPr>
            <p:nvPr/>
          </p:nvPicPr>
          <p:blipFill rotWithShape="1">
            <a:blip r:embed="rId2" cstate="screen"/>
            <a:srcRect/>
            <a:stretch>
              <a:fillRect/>
            </a:stretch>
          </p:blipFill>
          <p:spPr>
            <a:xfrm>
              <a:off x="1" y="-9625"/>
              <a:ext cx="2329314" cy="1595420"/>
            </a:xfrm>
            <a:prstGeom prst="rect">
              <a:avLst/>
            </a:prstGeom>
          </p:spPr>
        </p:pic>
        <p:pic>
          <p:nvPicPr>
            <p:cNvPr id="22" name="图片 21"/>
            <p:cNvPicPr>
              <a:picLocks noChangeAspect="1"/>
            </p:cNvPicPr>
            <p:nvPr/>
          </p:nvPicPr>
          <p:blipFill rotWithShape="1">
            <a:blip r:embed="rId3" cstate="screen"/>
            <a:srcRect/>
            <a:stretch>
              <a:fillRect/>
            </a:stretch>
          </p:blipFill>
          <p:spPr>
            <a:xfrm>
              <a:off x="0" y="-9625"/>
              <a:ext cx="2147269" cy="1289785"/>
            </a:xfrm>
            <a:prstGeom prst="rect">
              <a:avLst/>
            </a:prstGeom>
          </p:spPr>
        </p:pic>
      </p:grpSp>
      <p:sp>
        <p:nvSpPr>
          <p:cNvPr id="23" name="文本框 22"/>
          <p:cNvSpPr txBox="1"/>
          <p:nvPr/>
        </p:nvSpPr>
        <p:spPr>
          <a:xfrm>
            <a:off x="651695" y="544832"/>
            <a:ext cx="2448707" cy="492443"/>
          </a:xfrm>
          <a:prstGeom prst="rect">
            <a:avLst/>
          </a:prstGeom>
          <a:noFill/>
        </p:spPr>
        <p:txBody>
          <a:bodyPr wrap="square" rtlCol="0">
            <a:spAutoFit/>
          </a:bodyPr>
          <a:lstStyle/>
          <a:p>
            <a:r>
              <a:rPr lang="zh-CN" altLang="en-US" sz="2600" dirty="0">
                <a:solidFill>
                  <a:schemeClr val="tx1">
                    <a:lumMod val="50000"/>
                    <a:lumOff val="50000"/>
                  </a:schemeClr>
                </a:solidFill>
                <a:latin typeface="汉仪瑞意宋W" panose="00020600040101010101" pitchFamily="18" charset="-122"/>
                <a:ea typeface="汉仪瑞意宋W" panose="00020600040101010101" pitchFamily="18" charset="-122"/>
              </a:rPr>
              <a:t>选题背景</a:t>
            </a:r>
          </a:p>
        </p:txBody>
      </p:sp>
      <p:pic>
        <p:nvPicPr>
          <p:cNvPr id="3" name="图片 2" descr="模糊的照片人的腿上&#10;&#10;低可信度描述已自动生成">
            <a:extLst>
              <a:ext uri="{FF2B5EF4-FFF2-40B4-BE49-F238E27FC236}">
                <a16:creationId xmlns:a16="http://schemas.microsoft.com/office/drawing/2014/main" id="{C47675AD-E0E1-0CB3-54D0-861523D4E3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3875" y="2163277"/>
            <a:ext cx="5000300" cy="33638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rot="10800000">
            <a:off x="8149388" y="1833176"/>
            <a:ext cx="3203832" cy="3979976"/>
            <a:chOff x="882081" y="1867716"/>
            <a:chExt cx="3117228" cy="3872392"/>
          </a:xfrm>
        </p:grpSpPr>
        <p:sp>
          <p:nvSpPr>
            <p:cNvPr id="30" name="任意多边形 29"/>
            <p:cNvSpPr/>
            <p:nvPr/>
          </p:nvSpPr>
          <p:spPr>
            <a:xfrm>
              <a:off x="883829" y="5563403"/>
              <a:ext cx="3113732" cy="176705"/>
            </a:xfrm>
            <a:custGeom>
              <a:avLst/>
              <a:gdLst>
                <a:gd name="connsiteX0" fmla="*/ 0 w 3113732"/>
                <a:gd name="connsiteY0" fmla="*/ 0 h 176705"/>
                <a:gd name="connsiteX1" fmla="*/ 3113732 w 3113732"/>
                <a:gd name="connsiteY1" fmla="*/ 0 h 176705"/>
                <a:gd name="connsiteX2" fmla="*/ 3111538 w 3113732"/>
                <a:gd name="connsiteY2" fmla="*/ 21765 h 176705"/>
                <a:gd name="connsiteX3" fmla="*/ 2921433 w 3113732"/>
                <a:gd name="connsiteY3" fmla="*/ 176705 h 176705"/>
                <a:gd name="connsiteX4" fmla="*/ 192299 w 3113732"/>
                <a:gd name="connsiteY4" fmla="*/ 176705 h 176705"/>
                <a:gd name="connsiteX5" fmla="*/ 2194 w 3113732"/>
                <a:gd name="connsiteY5" fmla="*/ 21765 h 176705"/>
                <a:gd name="connsiteX6" fmla="*/ 0 w 3113732"/>
                <a:gd name="connsiteY6" fmla="*/ 0 h 17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3732" h="176705">
                  <a:moveTo>
                    <a:pt x="0" y="0"/>
                  </a:moveTo>
                  <a:lnTo>
                    <a:pt x="3113732" y="0"/>
                  </a:lnTo>
                  <a:lnTo>
                    <a:pt x="3111538" y="21765"/>
                  </a:lnTo>
                  <a:cubicBezTo>
                    <a:pt x="3093444" y="110189"/>
                    <a:pt x="3015206" y="176705"/>
                    <a:pt x="2921433" y="176705"/>
                  </a:cubicBezTo>
                  <a:lnTo>
                    <a:pt x="192299" y="176705"/>
                  </a:lnTo>
                  <a:cubicBezTo>
                    <a:pt x="98526" y="176705"/>
                    <a:pt x="20289" y="110189"/>
                    <a:pt x="2194" y="21765"/>
                  </a:cubicBezTo>
                  <a:lnTo>
                    <a:pt x="0" y="0"/>
                  </a:lnTo>
                  <a:close/>
                </a:path>
              </a:pathLst>
            </a:custGeom>
            <a:solidFill>
              <a:srgbClr val="84C3C8"/>
            </a:solidFill>
            <a:ln w="1905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endParaRPr>
            </a:p>
          </p:txBody>
        </p:sp>
        <p:sp>
          <p:nvSpPr>
            <p:cNvPr id="31" name="任意多边形 30"/>
            <p:cNvSpPr/>
            <p:nvPr/>
          </p:nvSpPr>
          <p:spPr>
            <a:xfrm>
              <a:off x="882081" y="1867716"/>
              <a:ext cx="3117228" cy="3695687"/>
            </a:xfrm>
            <a:custGeom>
              <a:avLst/>
              <a:gdLst>
                <a:gd name="connsiteX0" fmla="*/ 194047 w 3117228"/>
                <a:gd name="connsiteY0" fmla="*/ 0 h 3695687"/>
                <a:gd name="connsiteX1" fmla="*/ 2923181 w 3117228"/>
                <a:gd name="connsiteY1" fmla="*/ 0 h 3695687"/>
                <a:gd name="connsiteX2" fmla="*/ 3117228 w 3117228"/>
                <a:gd name="connsiteY2" fmla="*/ 194047 h 3695687"/>
                <a:gd name="connsiteX3" fmla="*/ 3117228 w 3117228"/>
                <a:gd name="connsiteY3" fmla="*/ 3678345 h 3695687"/>
                <a:gd name="connsiteX4" fmla="*/ 3115480 w 3117228"/>
                <a:gd name="connsiteY4" fmla="*/ 3695687 h 3695687"/>
                <a:gd name="connsiteX5" fmla="*/ 1748 w 3117228"/>
                <a:gd name="connsiteY5" fmla="*/ 3695687 h 3695687"/>
                <a:gd name="connsiteX6" fmla="*/ 0 w 3117228"/>
                <a:gd name="connsiteY6" fmla="*/ 3678345 h 3695687"/>
                <a:gd name="connsiteX7" fmla="*/ 0 w 3117228"/>
                <a:gd name="connsiteY7" fmla="*/ 194047 h 3695687"/>
                <a:gd name="connsiteX8" fmla="*/ 194047 w 3117228"/>
                <a:gd name="connsiteY8" fmla="*/ 0 h 369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7228" h="3695687">
                  <a:moveTo>
                    <a:pt x="194047" y="0"/>
                  </a:moveTo>
                  <a:lnTo>
                    <a:pt x="2923181" y="0"/>
                  </a:lnTo>
                  <a:cubicBezTo>
                    <a:pt x="3030350" y="0"/>
                    <a:pt x="3117228" y="86878"/>
                    <a:pt x="3117228" y="194047"/>
                  </a:cubicBezTo>
                  <a:lnTo>
                    <a:pt x="3117228" y="3678345"/>
                  </a:lnTo>
                  <a:lnTo>
                    <a:pt x="3115480" y="3695687"/>
                  </a:lnTo>
                  <a:lnTo>
                    <a:pt x="1748" y="3695687"/>
                  </a:lnTo>
                  <a:lnTo>
                    <a:pt x="0" y="3678345"/>
                  </a:lnTo>
                  <a:lnTo>
                    <a:pt x="0" y="194047"/>
                  </a:lnTo>
                  <a:cubicBezTo>
                    <a:pt x="0" y="86878"/>
                    <a:pt x="86878" y="0"/>
                    <a:pt x="194047" y="0"/>
                  </a:cubicBezTo>
                  <a:close/>
                </a:path>
              </a:pathLst>
            </a:custGeom>
            <a:noFill/>
            <a:ln w="1905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endParaRPr>
            </a:p>
          </p:txBody>
        </p:sp>
      </p:grpSp>
      <p:grpSp>
        <p:nvGrpSpPr>
          <p:cNvPr id="26" name="组合 25"/>
          <p:cNvGrpSpPr/>
          <p:nvPr/>
        </p:nvGrpSpPr>
        <p:grpSpPr>
          <a:xfrm rot="10800000">
            <a:off x="4494084" y="1826661"/>
            <a:ext cx="3203832" cy="3979976"/>
            <a:chOff x="882081" y="1867716"/>
            <a:chExt cx="3117228" cy="3872392"/>
          </a:xfrm>
        </p:grpSpPr>
        <p:sp>
          <p:nvSpPr>
            <p:cNvPr id="27" name="任意多边形 26"/>
            <p:cNvSpPr/>
            <p:nvPr/>
          </p:nvSpPr>
          <p:spPr>
            <a:xfrm>
              <a:off x="883829" y="5563403"/>
              <a:ext cx="3113732" cy="176705"/>
            </a:xfrm>
            <a:custGeom>
              <a:avLst/>
              <a:gdLst>
                <a:gd name="connsiteX0" fmla="*/ 0 w 3113732"/>
                <a:gd name="connsiteY0" fmla="*/ 0 h 176705"/>
                <a:gd name="connsiteX1" fmla="*/ 3113732 w 3113732"/>
                <a:gd name="connsiteY1" fmla="*/ 0 h 176705"/>
                <a:gd name="connsiteX2" fmla="*/ 3111538 w 3113732"/>
                <a:gd name="connsiteY2" fmla="*/ 21765 h 176705"/>
                <a:gd name="connsiteX3" fmla="*/ 2921433 w 3113732"/>
                <a:gd name="connsiteY3" fmla="*/ 176705 h 176705"/>
                <a:gd name="connsiteX4" fmla="*/ 192299 w 3113732"/>
                <a:gd name="connsiteY4" fmla="*/ 176705 h 176705"/>
                <a:gd name="connsiteX5" fmla="*/ 2194 w 3113732"/>
                <a:gd name="connsiteY5" fmla="*/ 21765 h 176705"/>
                <a:gd name="connsiteX6" fmla="*/ 0 w 3113732"/>
                <a:gd name="connsiteY6" fmla="*/ 0 h 17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3732" h="176705">
                  <a:moveTo>
                    <a:pt x="0" y="0"/>
                  </a:moveTo>
                  <a:lnTo>
                    <a:pt x="3113732" y="0"/>
                  </a:lnTo>
                  <a:lnTo>
                    <a:pt x="3111538" y="21765"/>
                  </a:lnTo>
                  <a:cubicBezTo>
                    <a:pt x="3093444" y="110189"/>
                    <a:pt x="3015206" y="176705"/>
                    <a:pt x="2921433" y="176705"/>
                  </a:cubicBezTo>
                  <a:lnTo>
                    <a:pt x="192299" y="176705"/>
                  </a:lnTo>
                  <a:cubicBezTo>
                    <a:pt x="98526" y="176705"/>
                    <a:pt x="20289" y="110189"/>
                    <a:pt x="2194" y="21765"/>
                  </a:cubicBezTo>
                  <a:lnTo>
                    <a:pt x="0" y="0"/>
                  </a:lnTo>
                  <a:close/>
                </a:path>
              </a:pathLst>
            </a:custGeom>
            <a:solidFill>
              <a:srgbClr val="84C3C8"/>
            </a:solidFill>
            <a:ln w="1905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endParaRPr>
            </a:p>
          </p:txBody>
        </p:sp>
        <p:sp>
          <p:nvSpPr>
            <p:cNvPr id="28" name="任意多边形 27"/>
            <p:cNvSpPr/>
            <p:nvPr/>
          </p:nvSpPr>
          <p:spPr>
            <a:xfrm>
              <a:off x="882081" y="1867716"/>
              <a:ext cx="3117228" cy="3695687"/>
            </a:xfrm>
            <a:custGeom>
              <a:avLst/>
              <a:gdLst>
                <a:gd name="connsiteX0" fmla="*/ 194047 w 3117228"/>
                <a:gd name="connsiteY0" fmla="*/ 0 h 3695687"/>
                <a:gd name="connsiteX1" fmla="*/ 2923181 w 3117228"/>
                <a:gd name="connsiteY1" fmla="*/ 0 h 3695687"/>
                <a:gd name="connsiteX2" fmla="*/ 3117228 w 3117228"/>
                <a:gd name="connsiteY2" fmla="*/ 194047 h 3695687"/>
                <a:gd name="connsiteX3" fmla="*/ 3117228 w 3117228"/>
                <a:gd name="connsiteY3" fmla="*/ 3678345 h 3695687"/>
                <a:gd name="connsiteX4" fmla="*/ 3115480 w 3117228"/>
                <a:gd name="connsiteY4" fmla="*/ 3695687 h 3695687"/>
                <a:gd name="connsiteX5" fmla="*/ 1748 w 3117228"/>
                <a:gd name="connsiteY5" fmla="*/ 3695687 h 3695687"/>
                <a:gd name="connsiteX6" fmla="*/ 0 w 3117228"/>
                <a:gd name="connsiteY6" fmla="*/ 3678345 h 3695687"/>
                <a:gd name="connsiteX7" fmla="*/ 0 w 3117228"/>
                <a:gd name="connsiteY7" fmla="*/ 194047 h 3695687"/>
                <a:gd name="connsiteX8" fmla="*/ 194047 w 3117228"/>
                <a:gd name="connsiteY8" fmla="*/ 0 h 369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7228" h="3695687">
                  <a:moveTo>
                    <a:pt x="194047" y="0"/>
                  </a:moveTo>
                  <a:lnTo>
                    <a:pt x="2923181" y="0"/>
                  </a:lnTo>
                  <a:cubicBezTo>
                    <a:pt x="3030350" y="0"/>
                    <a:pt x="3117228" y="86878"/>
                    <a:pt x="3117228" y="194047"/>
                  </a:cubicBezTo>
                  <a:lnTo>
                    <a:pt x="3117228" y="3678345"/>
                  </a:lnTo>
                  <a:lnTo>
                    <a:pt x="3115480" y="3695687"/>
                  </a:lnTo>
                  <a:lnTo>
                    <a:pt x="1748" y="3695687"/>
                  </a:lnTo>
                  <a:lnTo>
                    <a:pt x="0" y="3678345"/>
                  </a:lnTo>
                  <a:lnTo>
                    <a:pt x="0" y="194047"/>
                  </a:lnTo>
                  <a:cubicBezTo>
                    <a:pt x="0" y="86878"/>
                    <a:pt x="86878" y="0"/>
                    <a:pt x="194047" y="0"/>
                  </a:cubicBezTo>
                  <a:close/>
                </a:path>
              </a:pathLst>
            </a:custGeom>
            <a:noFill/>
            <a:ln w="1905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endParaRPr>
            </a:p>
          </p:txBody>
        </p:sp>
      </p:grpSp>
      <p:sp>
        <p:nvSpPr>
          <p:cNvPr id="8" name="1"/>
          <p:cNvSpPr txBox="1">
            <a:spLocks noChangeArrowheads="1"/>
          </p:cNvSpPr>
          <p:nvPr/>
        </p:nvSpPr>
        <p:spPr bwMode="auto">
          <a:xfrm>
            <a:off x="4710793" y="3069736"/>
            <a:ext cx="2784021" cy="246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304800" algn="just">
              <a:lnSpc>
                <a:spcPct val="150000"/>
              </a:lnSpc>
            </a:pPr>
            <a:r>
              <a:rPr lang="zh-CN" altLang="zh-CN" sz="1200" dirty="0">
                <a:effectLst/>
                <a:ea typeface="宋体" panose="02010600030101010101" pitchFamily="2" charset="-122"/>
                <a:cs typeface="Times New Roman" panose="02020603050405020304" pitchFamily="18" charset="0"/>
              </a:rPr>
              <a:t>第二，</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在现实生活中，手语的学习往往需要在专业的聋哑学校学习，由专业的手语老师进行教授，但是由于不同人的教学习惯和教学标准都不同，可能会造成差异性。将手语识别技术运用到教学中，更有利于普及和统一标准化手语，为听障群体营造一个良好的学习环境，给聋哑学校教学带来很大的便利，对听障人群的教学与学习起到了重要作用。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3" name="组合 2"/>
          <p:cNvGrpSpPr/>
          <p:nvPr/>
        </p:nvGrpSpPr>
        <p:grpSpPr>
          <a:xfrm rot="10800000">
            <a:off x="838779" y="1833176"/>
            <a:ext cx="3203832" cy="3979976"/>
            <a:chOff x="882081" y="1867716"/>
            <a:chExt cx="3117228" cy="3872392"/>
          </a:xfrm>
        </p:grpSpPr>
        <p:sp>
          <p:nvSpPr>
            <p:cNvPr id="25" name="任意多边形 24"/>
            <p:cNvSpPr/>
            <p:nvPr/>
          </p:nvSpPr>
          <p:spPr>
            <a:xfrm>
              <a:off x="883829" y="5563403"/>
              <a:ext cx="3113732" cy="176705"/>
            </a:xfrm>
            <a:custGeom>
              <a:avLst/>
              <a:gdLst>
                <a:gd name="connsiteX0" fmla="*/ 0 w 3113732"/>
                <a:gd name="connsiteY0" fmla="*/ 0 h 176705"/>
                <a:gd name="connsiteX1" fmla="*/ 3113732 w 3113732"/>
                <a:gd name="connsiteY1" fmla="*/ 0 h 176705"/>
                <a:gd name="connsiteX2" fmla="*/ 3111538 w 3113732"/>
                <a:gd name="connsiteY2" fmla="*/ 21765 h 176705"/>
                <a:gd name="connsiteX3" fmla="*/ 2921433 w 3113732"/>
                <a:gd name="connsiteY3" fmla="*/ 176705 h 176705"/>
                <a:gd name="connsiteX4" fmla="*/ 192299 w 3113732"/>
                <a:gd name="connsiteY4" fmla="*/ 176705 h 176705"/>
                <a:gd name="connsiteX5" fmla="*/ 2194 w 3113732"/>
                <a:gd name="connsiteY5" fmla="*/ 21765 h 176705"/>
                <a:gd name="connsiteX6" fmla="*/ 0 w 3113732"/>
                <a:gd name="connsiteY6" fmla="*/ 0 h 17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3732" h="176705">
                  <a:moveTo>
                    <a:pt x="0" y="0"/>
                  </a:moveTo>
                  <a:lnTo>
                    <a:pt x="3113732" y="0"/>
                  </a:lnTo>
                  <a:lnTo>
                    <a:pt x="3111538" y="21765"/>
                  </a:lnTo>
                  <a:cubicBezTo>
                    <a:pt x="3093444" y="110189"/>
                    <a:pt x="3015206" y="176705"/>
                    <a:pt x="2921433" y="176705"/>
                  </a:cubicBezTo>
                  <a:lnTo>
                    <a:pt x="192299" y="176705"/>
                  </a:lnTo>
                  <a:cubicBezTo>
                    <a:pt x="98526" y="176705"/>
                    <a:pt x="20289" y="110189"/>
                    <a:pt x="2194" y="21765"/>
                  </a:cubicBezTo>
                  <a:lnTo>
                    <a:pt x="0" y="0"/>
                  </a:lnTo>
                  <a:close/>
                </a:path>
              </a:pathLst>
            </a:custGeom>
            <a:solidFill>
              <a:srgbClr val="84C3C8"/>
            </a:solidFill>
            <a:ln w="1905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endParaRPr>
            </a:p>
          </p:txBody>
        </p:sp>
        <p:sp>
          <p:nvSpPr>
            <p:cNvPr id="24" name="任意多边形 23"/>
            <p:cNvSpPr/>
            <p:nvPr/>
          </p:nvSpPr>
          <p:spPr>
            <a:xfrm>
              <a:off x="882081" y="1867716"/>
              <a:ext cx="3117228" cy="3695687"/>
            </a:xfrm>
            <a:custGeom>
              <a:avLst/>
              <a:gdLst>
                <a:gd name="connsiteX0" fmla="*/ 194047 w 3117228"/>
                <a:gd name="connsiteY0" fmla="*/ 0 h 3695687"/>
                <a:gd name="connsiteX1" fmla="*/ 2923181 w 3117228"/>
                <a:gd name="connsiteY1" fmla="*/ 0 h 3695687"/>
                <a:gd name="connsiteX2" fmla="*/ 3117228 w 3117228"/>
                <a:gd name="connsiteY2" fmla="*/ 194047 h 3695687"/>
                <a:gd name="connsiteX3" fmla="*/ 3117228 w 3117228"/>
                <a:gd name="connsiteY3" fmla="*/ 3678345 h 3695687"/>
                <a:gd name="connsiteX4" fmla="*/ 3115480 w 3117228"/>
                <a:gd name="connsiteY4" fmla="*/ 3695687 h 3695687"/>
                <a:gd name="connsiteX5" fmla="*/ 1748 w 3117228"/>
                <a:gd name="connsiteY5" fmla="*/ 3695687 h 3695687"/>
                <a:gd name="connsiteX6" fmla="*/ 0 w 3117228"/>
                <a:gd name="connsiteY6" fmla="*/ 3678345 h 3695687"/>
                <a:gd name="connsiteX7" fmla="*/ 0 w 3117228"/>
                <a:gd name="connsiteY7" fmla="*/ 194047 h 3695687"/>
                <a:gd name="connsiteX8" fmla="*/ 194047 w 3117228"/>
                <a:gd name="connsiteY8" fmla="*/ 0 h 3695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7228" h="3695687">
                  <a:moveTo>
                    <a:pt x="194047" y="0"/>
                  </a:moveTo>
                  <a:lnTo>
                    <a:pt x="2923181" y="0"/>
                  </a:lnTo>
                  <a:cubicBezTo>
                    <a:pt x="3030350" y="0"/>
                    <a:pt x="3117228" y="86878"/>
                    <a:pt x="3117228" y="194047"/>
                  </a:cubicBezTo>
                  <a:lnTo>
                    <a:pt x="3117228" y="3678345"/>
                  </a:lnTo>
                  <a:lnTo>
                    <a:pt x="3115480" y="3695687"/>
                  </a:lnTo>
                  <a:lnTo>
                    <a:pt x="1748" y="3695687"/>
                  </a:lnTo>
                  <a:lnTo>
                    <a:pt x="0" y="3678345"/>
                  </a:lnTo>
                  <a:lnTo>
                    <a:pt x="0" y="194047"/>
                  </a:lnTo>
                  <a:cubicBezTo>
                    <a:pt x="0" y="86878"/>
                    <a:pt x="86878" y="0"/>
                    <a:pt x="194047" y="0"/>
                  </a:cubicBezTo>
                  <a:close/>
                </a:path>
              </a:pathLst>
            </a:custGeom>
            <a:noFill/>
            <a:ln w="1905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50000"/>
                    <a:lumOff val="50000"/>
                  </a:schemeClr>
                </a:solidFill>
              </a:endParaRPr>
            </a:p>
          </p:txBody>
        </p:sp>
      </p:grpSp>
      <p:sp>
        <p:nvSpPr>
          <p:cNvPr id="11" name="1"/>
          <p:cNvSpPr txBox="1">
            <a:spLocks noChangeArrowheads="1"/>
          </p:cNvSpPr>
          <p:nvPr/>
        </p:nvSpPr>
        <p:spPr bwMode="auto">
          <a:xfrm>
            <a:off x="1036864" y="3069737"/>
            <a:ext cx="2702379" cy="245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lgn="ctr">
              <a:lnSpc>
                <a:spcPct val="150000"/>
              </a:lnSpc>
              <a:defRPr/>
            </a:pPr>
            <a:r>
              <a:rPr lang="en-US" altLang="zh-CN" sz="12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第一，手语识别的研究在听障人士和健全人士之间的交流中扮演着极为重要的角色。普通大众在与听障人士进行沟通交流时，很难实时获取对方所要表达的关键信息，这导致听障群体在</a:t>
            </a:r>
            <a:r>
              <a:rPr lang="zh-CN" altLang="en-US" sz="1200" dirty="0">
                <a:latin typeface="宋体" panose="02010600030101010101" pitchFamily="2" charset="-122"/>
                <a:ea typeface="宋体" panose="02010600030101010101" pitchFamily="2" charset="-122"/>
                <a:cs typeface="Times New Roman" panose="02020603050405020304" pitchFamily="18" charset="0"/>
              </a:rPr>
              <a:t>沟通</a:t>
            </a:r>
            <a:r>
              <a:rPr lang="zh-CN" altLang="zh-CN" sz="1200" dirty="0">
                <a:effectLst/>
                <a:latin typeface="宋体" panose="02010600030101010101" pitchFamily="2" charset="-122"/>
                <a:ea typeface="宋体" panose="02010600030101010101" pitchFamily="2" charset="-122"/>
                <a:cs typeface="Times New Roman" panose="02020603050405020304" pitchFamily="18" charset="0"/>
              </a:rPr>
              <a:t>等方面面临着巨大的挑战。而通过手语识别技术可以实现聋哑人与健听人之间无障碍的交流，以促进平等的沟通机会，帮助听障人群更好地融入社会</a:t>
            </a:r>
            <a:r>
              <a:rPr lang="zh-CN" altLang="en-US" sz="1200" dirty="0">
                <a:effectLst/>
                <a:latin typeface="宋体" panose="02010600030101010101" pitchFamily="2" charset="-122"/>
                <a:ea typeface="宋体" panose="02010600030101010101" pitchFamily="2" charset="-122"/>
                <a:cs typeface="Times New Roman" panose="02020603050405020304" pitchFamily="18" charset="0"/>
              </a:rPr>
              <a:t>。</a:t>
            </a:r>
            <a:endParaRPr kumimoji="0" lang="zh-CN" altLang="en-US" sz="12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 name="1"/>
          <p:cNvSpPr txBox="1">
            <a:spLocks noChangeArrowheads="1"/>
          </p:cNvSpPr>
          <p:nvPr/>
        </p:nvSpPr>
        <p:spPr bwMode="auto">
          <a:xfrm>
            <a:off x="8384721" y="3082974"/>
            <a:ext cx="2770415" cy="246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304800" algn="just">
              <a:lnSpc>
                <a:spcPct val="150000"/>
              </a:lnSpc>
            </a:pP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第三，就科学和学术而言，手语识别相关技术有利于学者们进一步研究基于计算机视觉的动作识别方法，许多应用程序将受益于手语识别技术，这一趋势广泛拓宽了手语识别的应用范围。对社会的影响也举足轻重。因此，在现有的基础上，探索如何应用并改进目前的手语识别算法以解决手语识别过程中的问题，对于基于计算机视觉的动作识别技术具有重要意义。</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 name="Freeform 9"/>
          <p:cNvSpPr/>
          <p:nvPr/>
        </p:nvSpPr>
        <p:spPr bwMode="auto">
          <a:xfrm rot="16200000">
            <a:off x="5528018" y="2085825"/>
            <a:ext cx="1010020" cy="882509"/>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blipFill dpi="0" rotWithShape="0">
            <a:blip r:embed="rId2" cstate="screen"/>
            <a:srcRect/>
            <a:stretch>
              <a:fillRect/>
            </a:stretch>
          </a:bli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6" name="Freeform 9"/>
          <p:cNvSpPr/>
          <p:nvPr/>
        </p:nvSpPr>
        <p:spPr bwMode="auto">
          <a:xfrm rot="16200000">
            <a:off x="9265858" y="2107793"/>
            <a:ext cx="985525" cy="863066"/>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blipFill dpi="0" rotWithShape="0">
            <a:blip r:embed="rId2" cstate="screen"/>
            <a:srcRect/>
            <a:stretch>
              <a:fillRect/>
            </a:stretch>
          </a:bli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7" name="Freeform 9"/>
          <p:cNvSpPr/>
          <p:nvPr/>
        </p:nvSpPr>
        <p:spPr bwMode="auto">
          <a:xfrm rot="16200000">
            <a:off x="1952411" y="2091917"/>
            <a:ext cx="969198" cy="870324"/>
          </a:xfrm>
          <a:custGeom>
            <a:avLst/>
            <a:gdLst>
              <a:gd name="T0" fmla="*/ 958 w 1370"/>
              <a:gd name="T1" fmla="*/ 0 h 1213"/>
              <a:gd name="T2" fmla="*/ 413 w 1370"/>
              <a:gd name="T3" fmla="*/ 0 h 1213"/>
              <a:gd name="T4" fmla="*/ 297 w 1370"/>
              <a:gd name="T5" fmla="*/ 67 h 1213"/>
              <a:gd name="T6" fmla="*/ 24 w 1370"/>
              <a:gd name="T7" fmla="*/ 539 h 1213"/>
              <a:gd name="T8" fmla="*/ 24 w 1370"/>
              <a:gd name="T9" fmla="*/ 674 h 1213"/>
              <a:gd name="T10" fmla="*/ 297 w 1370"/>
              <a:gd name="T11" fmla="*/ 1145 h 1213"/>
              <a:gd name="T12" fmla="*/ 413 w 1370"/>
              <a:gd name="T13" fmla="*/ 1213 h 1213"/>
              <a:gd name="T14" fmla="*/ 958 w 1370"/>
              <a:gd name="T15" fmla="*/ 1213 h 1213"/>
              <a:gd name="T16" fmla="*/ 1074 w 1370"/>
              <a:gd name="T17" fmla="*/ 1145 h 1213"/>
              <a:gd name="T18" fmla="*/ 1346 w 1370"/>
              <a:gd name="T19" fmla="*/ 674 h 1213"/>
              <a:gd name="T20" fmla="*/ 1346 w 1370"/>
              <a:gd name="T21" fmla="*/ 539 h 1213"/>
              <a:gd name="T22" fmla="*/ 1074 w 1370"/>
              <a:gd name="T23" fmla="*/ 67 h 1213"/>
              <a:gd name="T24" fmla="*/ 958 w 1370"/>
              <a:gd name="T25" fmla="*/ 0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0" h="1213">
                <a:moveTo>
                  <a:pt x="958" y="0"/>
                </a:moveTo>
                <a:cubicBezTo>
                  <a:pt x="413" y="0"/>
                  <a:pt x="413" y="0"/>
                  <a:pt x="413" y="0"/>
                </a:cubicBezTo>
                <a:cubicBezTo>
                  <a:pt x="365" y="0"/>
                  <a:pt x="321" y="26"/>
                  <a:pt x="297" y="67"/>
                </a:cubicBezTo>
                <a:cubicBezTo>
                  <a:pt x="24" y="539"/>
                  <a:pt x="24" y="539"/>
                  <a:pt x="24" y="539"/>
                </a:cubicBezTo>
                <a:cubicBezTo>
                  <a:pt x="0" y="581"/>
                  <a:pt x="0" y="632"/>
                  <a:pt x="24" y="674"/>
                </a:cubicBezTo>
                <a:cubicBezTo>
                  <a:pt x="297" y="1145"/>
                  <a:pt x="297" y="1145"/>
                  <a:pt x="297" y="1145"/>
                </a:cubicBezTo>
                <a:cubicBezTo>
                  <a:pt x="321" y="1187"/>
                  <a:pt x="365" y="1213"/>
                  <a:pt x="413" y="1213"/>
                </a:cubicBezTo>
                <a:cubicBezTo>
                  <a:pt x="958" y="1213"/>
                  <a:pt x="958" y="1213"/>
                  <a:pt x="958" y="1213"/>
                </a:cubicBezTo>
                <a:cubicBezTo>
                  <a:pt x="1006" y="1213"/>
                  <a:pt x="1050" y="1187"/>
                  <a:pt x="1074" y="1145"/>
                </a:cubicBezTo>
                <a:cubicBezTo>
                  <a:pt x="1346" y="674"/>
                  <a:pt x="1346" y="674"/>
                  <a:pt x="1346" y="674"/>
                </a:cubicBezTo>
                <a:cubicBezTo>
                  <a:pt x="1370" y="632"/>
                  <a:pt x="1370" y="581"/>
                  <a:pt x="1346" y="539"/>
                </a:cubicBezTo>
                <a:cubicBezTo>
                  <a:pt x="1074" y="67"/>
                  <a:pt x="1074" y="67"/>
                  <a:pt x="1074" y="67"/>
                </a:cubicBezTo>
                <a:cubicBezTo>
                  <a:pt x="1050" y="26"/>
                  <a:pt x="1006" y="0"/>
                  <a:pt x="958" y="0"/>
                </a:cubicBezTo>
                <a:close/>
              </a:path>
            </a:pathLst>
          </a:custGeom>
          <a:blipFill dpi="0" rotWithShape="0">
            <a:blip r:embed="rId2" cstate="screen"/>
            <a:srcRect/>
            <a:stretch>
              <a:fillRect/>
            </a:stretch>
          </a:blip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23" name="组合 22"/>
          <p:cNvGrpSpPr/>
          <p:nvPr/>
        </p:nvGrpSpPr>
        <p:grpSpPr>
          <a:xfrm>
            <a:off x="0" y="-9625"/>
            <a:ext cx="2329315" cy="1595420"/>
            <a:chOff x="0" y="-9625"/>
            <a:chExt cx="2329315" cy="1595420"/>
          </a:xfrm>
        </p:grpSpPr>
        <p:pic>
          <p:nvPicPr>
            <p:cNvPr id="35" name="图片 34"/>
            <p:cNvPicPr>
              <a:picLocks noChangeAspect="1"/>
            </p:cNvPicPr>
            <p:nvPr/>
          </p:nvPicPr>
          <p:blipFill rotWithShape="1">
            <a:blip r:embed="rId3" cstate="screen"/>
            <a:srcRect/>
            <a:stretch>
              <a:fillRect/>
            </a:stretch>
          </p:blipFill>
          <p:spPr>
            <a:xfrm>
              <a:off x="1" y="-9625"/>
              <a:ext cx="2329314" cy="1595420"/>
            </a:xfrm>
            <a:prstGeom prst="rect">
              <a:avLst/>
            </a:prstGeom>
          </p:spPr>
        </p:pic>
        <p:pic>
          <p:nvPicPr>
            <p:cNvPr id="36" name="图片 35"/>
            <p:cNvPicPr>
              <a:picLocks noChangeAspect="1"/>
            </p:cNvPicPr>
            <p:nvPr/>
          </p:nvPicPr>
          <p:blipFill rotWithShape="1">
            <a:blip r:embed="rId4" cstate="screen"/>
            <a:srcRect/>
            <a:stretch>
              <a:fillRect/>
            </a:stretch>
          </p:blipFill>
          <p:spPr>
            <a:xfrm>
              <a:off x="0" y="-9625"/>
              <a:ext cx="2147269" cy="1289785"/>
            </a:xfrm>
            <a:prstGeom prst="rect">
              <a:avLst/>
            </a:prstGeom>
          </p:spPr>
        </p:pic>
      </p:grpSp>
      <p:sp>
        <p:nvSpPr>
          <p:cNvPr id="37" name="文本框 36"/>
          <p:cNvSpPr txBox="1"/>
          <p:nvPr/>
        </p:nvSpPr>
        <p:spPr>
          <a:xfrm>
            <a:off x="651695" y="544832"/>
            <a:ext cx="2448707" cy="492443"/>
          </a:xfrm>
          <a:prstGeom prst="rect">
            <a:avLst/>
          </a:prstGeom>
          <a:noFill/>
        </p:spPr>
        <p:txBody>
          <a:bodyPr wrap="square" rtlCol="0">
            <a:spAutoFit/>
          </a:bodyPr>
          <a:lstStyle/>
          <a:p>
            <a:r>
              <a:rPr lang="zh-CN" altLang="en-US" sz="2600" dirty="0">
                <a:solidFill>
                  <a:schemeClr val="tx1">
                    <a:lumMod val="50000"/>
                    <a:lumOff val="50000"/>
                  </a:schemeClr>
                </a:solidFill>
                <a:latin typeface="汉仪瑞意宋W" panose="00020600040101010101" pitchFamily="18" charset="-122"/>
                <a:ea typeface="汉仪瑞意宋W" panose="00020600040101010101" pitchFamily="18" charset="-122"/>
              </a:rPr>
              <a:t>研究意义</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screen"/>
          <a:srcRect/>
          <a:stretch>
            <a:fillRect/>
          </a:stretch>
        </p:blipFill>
        <p:spPr>
          <a:xfrm rot="7235712">
            <a:off x="2321717" y="-2581719"/>
            <a:ext cx="4804503" cy="6708387"/>
          </a:xfrm>
          <a:custGeom>
            <a:avLst/>
            <a:gdLst>
              <a:gd name="connsiteX0" fmla="*/ 3488130 w 4804503"/>
              <a:gd name="connsiteY0" fmla="*/ 6708387 h 6708387"/>
              <a:gd name="connsiteX1" fmla="*/ 0 w 4804503"/>
              <a:gd name="connsiteY1" fmla="*/ 809153 h 6708387"/>
              <a:gd name="connsiteX2" fmla="*/ 1368465 w 4804503"/>
              <a:gd name="connsiteY2" fmla="*/ 0 h 6708387"/>
              <a:gd name="connsiteX3" fmla="*/ 2889234 w 4804503"/>
              <a:gd name="connsiteY3" fmla="*/ 0 h 6708387"/>
              <a:gd name="connsiteX4" fmla="*/ 4804503 w 4804503"/>
              <a:gd name="connsiteY4" fmla="*/ 3239161 h 6708387"/>
              <a:gd name="connsiteX5" fmla="*/ 4804503 w 4804503"/>
              <a:gd name="connsiteY5" fmla="*/ 5930035 h 670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4503" h="6708387">
                <a:moveTo>
                  <a:pt x="3488130" y="6708387"/>
                </a:moveTo>
                <a:lnTo>
                  <a:pt x="0" y="809153"/>
                </a:lnTo>
                <a:lnTo>
                  <a:pt x="1368465" y="0"/>
                </a:lnTo>
                <a:lnTo>
                  <a:pt x="2889234" y="0"/>
                </a:lnTo>
                <a:lnTo>
                  <a:pt x="4804503" y="3239161"/>
                </a:lnTo>
                <a:lnTo>
                  <a:pt x="4804503" y="5930035"/>
                </a:lnTo>
                <a:close/>
              </a:path>
            </a:pathLst>
          </a:custGeom>
        </p:spPr>
      </p:pic>
      <p:pic>
        <p:nvPicPr>
          <p:cNvPr id="14" name="图片 13"/>
          <p:cNvPicPr>
            <a:picLocks noChangeAspect="1"/>
          </p:cNvPicPr>
          <p:nvPr/>
        </p:nvPicPr>
        <p:blipFill>
          <a:blip r:embed="rId3" cstate="screen"/>
          <a:srcRect/>
          <a:stretch>
            <a:fillRect/>
          </a:stretch>
        </p:blipFill>
        <p:spPr>
          <a:xfrm rot="19507366">
            <a:off x="5068210" y="3284371"/>
            <a:ext cx="6922034" cy="5522121"/>
          </a:xfrm>
          <a:custGeom>
            <a:avLst/>
            <a:gdLst>
              <a:gd name="connsiteX0" fmla="*/ 3298056 w 6922034"/>
              <a:gd name="connsiteY0" fmla="*/ 0 h 5522121"/>
              <a:gd name="connsiteX1" fmla="*/ 6922034 w 6922034"/>
              <a:gd name="connsiteY1" fmla="*/ 2525982 h 5522121"/>
              <a:gd name="connsiteX2" fmla="*/ 6922034 w 6922034"/>
              <a:gd name="connsiteY2" fmla="*/ 4201072 h 5522121"/>
              <a:gd name="connsiteX3" fmla="*/ 6001238 w 6922034"/>
              <a:gd name="connsiteY3" fmla="*/ 5522121 h 5522121"/>
              <a:gd name="connsiteX4" fmla="*/ 0 w 6922034"/>
              <a:gd name="connsiteY4" fmla="*/ 1339144 h 5522121"/>
              <a:gd name="connsiteX5" fmla="*/ 933409 w 6922034"/>
              <a:gd name="connsiteY5" fmla="*/ 0 h 552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22034" h="5522121">
                <a:moveTo>
                  <a:pt x="3298056" y="0"/>
                </a:moveTo>
                <a:lnTo>
                  <a:pt x="6922034" y="2525982"/>
                </a:lnTo>
                <a:lnTo>
                  <a:pt x="6922034" y="4201072"/>
                </a:lnTo>
                <a:lnTo>
                  <a:pt x="6001238" y="5522121"/>
                </a:lnTo>
                <a:lnTo>
                  <a:pt x="0" y="1339144"/>
                </a:lnTo>
                <a:lnTo>
                  <a:pt x="933409" y="0"/>
                </a:lnTo>
                <a:close/>
              </a:path>
            </a:pathLst>
          </a:custGeom>
        </p:spPr>
      </p:pic>
      <p:pic>
        <p:nvPicPr>
          <p:cNvPr id="12" name="图片 11"/>
          <p:cNvPicPr>
            <a:picLocks noChangeAspect="1"/>
          </p:cNvPicPr>
          <p:nvPr/>
        </p:nvPicPr>
        <p:blipFill>
          <a:blip r:embed="rId4" cstate="screen"/>
          <a:srcRect/>
          <a:stretch>
            <a:fillRect/>
          </a:stretch>
        </p:blipFill>
        <p:spPr>
          <a:xfrm rot="9832996">
            <a:off x="6155511" y="2506428"/>
            <a:ext cx="6703061" cy="5024617"/>
          </a:xfrm>
          <a:custGeom>
            <a:avLst/>
            <a:gdLst>
              <a:gd name="connsiteX0" fmla="*/ 2026562 w 6703061"/>
              <a:gd name="connsiteY0" fmla="*/ 5024617 h 5024617"/>
              <a:gd name="connsiteX1" fmla="*/ 0 w 6703061"/>
              <a:gd name="connsiteY1" fmla="*/ 4439038 h 5024617"/>
              <a:gd name="connsiteX2" fmla="*/ 1282667 w 6703061"/>
              <a:gd name="connsiteY2" fmla="*/ 0 h 5024617"/>
              <a:gd name="connsiteX3" fmla="*/ 6703061 w 6703061"/>
              <a:gd name="connsiteY3" fmla="*/ 1566232 h 5024617"/>
              <a:gd name="connsiteX4" fmla="*/ 6703061 w 6703061"/>
              <a:gd name="connsiteY4" fmla="*/ 3201200 h 5024617"/>
              <a:gd name="connsiteX5" fmla="*/ 6176182 w 6703061"/>
              <a:gd name="connsiteY5" fmla="*/ 5024617 h 502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3061" h="5024617">
                <a:moveTo>
                  <a:pt x="2026562" y="5024617"/>
                </a:moveTo>
                <a:lnTo>
                  <a:pt x="0" y="4439038"/>
                </a:lnTo>
                <a:lnTo>
                  <a:pt x="1282667" y="0"/>
                </a:lnTo>
                <a:lnTo>
                  <a:pt x="6703061" y="1566232"/>
                </a:lnTo>
                <a:lnTo>
                  <a:pt x="6703061" y="3201200"/>
                </a:lnTo>
                <a:lnTo>
                  <a:pt x="6176182" y="5024617"/>
                </a:lnTo>
                <a:close/>
              </a:path>
            </a:pathLst>
          </a:custGeom>
        </p:spPr>
      </p:pic>
      <p:pic>
        <p:nvPicPr>
          <p:cNvPr id="7" name="图片 6"/>
          <p:cNvPicPr>
            <a:picLocks noChangeAspect="1"/>
          </p:cNvPicPr>
          <p:nvPr/>
        </p:nvPicPr>
        <p:blipFill>
          <a:blip r:embed="rId5" cstate="screen"/>
          <a:srcRect/>
          <a:stretch>
            <a:fillRect/>
          </a:stretch>
        </p:blipFill>
        <p:spPr>
          <a:xfrm rot="8131928">
            <a:off x="-1358957" y="-1818360"/>
            <a:ext cx="8992731" cy="6286720"/>
          </a:xfrm>
          <a:custGeom>
            <a:avLst/>
            <a:gdLst>
              <a:gd name="connsiteX0" fmla="*/ 5807181 w 8992731"/>
              <a:gd name="connsiteY0" fmla="*/ 6286720 h 6286720"/>
              <a:gd name="connsiteX1" fmla="*/ 0 w 8992731"/>
              <a:gd name="connsiteY1" fmla="*/ 586417 h 6286720"/>
              <a:gd name="connsiteX2" fmla="*/ 575624 w 8992731"/>
              <a:gd name="connsiteY2" fmla="*/ 0 h 6286720"/>
              <a:gd name="connsiteX3" fmla="*/ 5894263 w 8992731"/>
              <a:gd name="connsiteY3" fmla="*/ 0 h 6286720"/>
              <a:gd name="connsiteX4" fmla="*/ 8992731 w 8992731"/>
              <a:gd name="connsiteY4" fmla="*/ 3041442 h 628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731" h="6286720">
                <a:moveTo>
                  <a:pt x="5807181" y="6286720"/>
                </a:moveTo>
                <a:lnTo>
                  <a:pt x="0" y="586417"/>
                </a:lnTo>
                <a:lnTo>
                  <a:pt x="575624" y="0"/>
                </a:lnTo>
                <a:lnTo>
                  <a:pt x="5894263" y="0"/>
                </a:lnTo>
                <a:lnTo>
                  <a:pt x="8992731" y="3041442"/>
                </a:lnTo>
                <a:close/>
              </a:path>
            </a:pathLst>
          </a:custGeom>
        </p:spPr>
      </p:pic>
      <p:sp>
        <p:nvSpPr>
          <p:cNvPr id="25" name="椭圆 24"/>
          <p:cNvSpPr/>
          <p:nvPr/>
        </p:nvSpPr>
        <p:spPr>
          <a:xfrm>
            <a:off x="7386119" y="2233130"/>
            <a:ext cx="577670" cy="577670"/>
          </a:xfrm>
          <a:prstGeom prst="ellipse">
            <a:avLst/>
          </a:prstGeom>
          <a:solidFill>
            <a:srgbClr val="84C3C8">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27" name="文本框 26"/>
          <p:cNvSpPr txBox="1"/>
          <p:nvPr/>
        </p:nvSpPr>
        <p:spPr>
          <a:xfrm>
            <a:off x="2936640" y="3114330"/>
            <a:ext cx="6570401" cy="381515"/>
          </a:xfrm>
          <a:prstGeom prst="rect">
            <a:avLst/>
          </a:prstGeom>
          <a:noFill/>
        </p:spPr>
        <p:txBody>
          <a:bodyPr wrap="square" rtlCol="0">
            <a:spAutoFit/>
          </a:bodyPr>
          <a:lstStyle/>
          <a:p>
            <a:pPr algn="ctr">
              <a:lnSpc>
                <a:spcPct val="150000"/>
              </a:lnSpc>
            </a:pPr>
            <a:r>
              <a:rPr lang="en-US" altLang="zh-CN" sz="1400" dirty="0">
                <a:latin typeface="微软雅黑" panose="020B0503020204020204" pitchFamily="34" charset="-122"/>
                <a:ea typeface="微软雅黑" panose="020B0503020204020204" pitchFamily="34" charset="-122"/>
              </a:rPr>
              <a:t>Main research ideas and methods</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8" name="文本框 27"/>
          <p:cNvSpPr txBox="1"/>
          <p:nvPr/>
        </p:nvSpPr>
        <p:spPr>
          <a:xfrm>
            <a:off x="3429000" y="2353350"/>
            <a:ext cx="5715000" cy="830997"/>
          </a:xfrm>
          <a:prstGeom prst="rect">
            <a:avLst/>
          </a:prstGeom>
          <a:noFill/>
        </p:spPr>
        <p:txBody>
          <a:bodyPr wrap="square" rtlCol="0">
            <a:spAutoFit/>
          </a:bodyPr>
          <a:lstStyle/>
          <a:p>
            <a:pPr algn="ctr"/>
            <a:r>
              <a:rPr lang="zh-CN" altLang="en-US" sz="4800" dirty="0">
                <a:solidFill>
                  <a:schemeClr val="tx1">
                    <a:lumMod val="50000"/>
                    <a:lumOff val="50000"/>
                  </a:schemeClr>
                </a:solidFill>
                <a:latin typeface="汉仪瑞意宋W" panose="00020600040101010101" pitchFamily="18" charset="-122"/>
                <a:ea typeface="汉仪瑞意宋W" panose="00020600040101010101" pitchFamily="18" charset="-122"/>
              </a:rPr>
              <a:t>主要研究内容和方法</a:t>
            </a:r>
          </a:p>
        </p:txBody>
      </p:sp>
      <p:sp>
        <p:nvSpPr>
          <p:cNvPr id="29" name="圆角矩形 28"/>
          <p:cNvSpPr/>
          <p:nvPr/>
        </p:nvSpPr>
        <p:spPr>
          <a:xfrm>
            <a:off x="5180938" y="4359472"/>
            <a:ext cx="1854863" cy="339406"/>
          </a:xfrm>
          <a:prstGeom prst="roundRect">
            <a:avLst>
              <a:gd name="adj" fmla="val 50000"/>
            </a:avLst>
          </a:prstGeom>
          <a:solidFill>
            <a:schemeClr val="tx1">
              <a:lumMod val="50000"/>
              <a:lumOff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29"/>
          <p:cNvSpPr/>
          <p:nvPr/>
        </p:nvSpPr>
        <p:spPr>
          <a:xfrm>
            <a:off x="5399099" y="4377259"/>
            <a:ext cx="1399633" cy="307777"/>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PART.02</a:t>
            </a:r>
            <a:endParaRPr kumimoji="0" lang="zh-CN" altLang="en-US" sz="140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335232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27"/>
          <p:cNvSpPr/>
          <p:nvPr/>
        </p:nvSpPr>
        <p:spPr>
          <a:xfrm>
            <a:off x="798897" y="1643960"/>
            <a:ext cx="1915427" cy="1934678"/>
          </a:xfrm>
          <a:custGeom>
            <a:avLst/>
            <a:gdLst>
              <a:gd name="connsiteX0" fmla="*/ 187702 w 1915427"/>
              <a:gd name="connsiteY0" fmla="*/ 0 h 1934678"/>
              <a:gd name="connsiteX1" fmla="*/ 1915427 w 1915427"/>
              <a:gd name="connsiteY1" fmla="*/ 0 h 1934678"/>
              <a:gd name="connsiteX2" fmla="*/ 1915427 w 1915427"/>
              <a:gd name="connsiteY2" fmla="*/ 1934678 h 1934678"/>
              <a:gd name="connsiteX3" fmla="*/ 187702 w 1915427"/>
              <a:gd name="connsiteY3" fmla="*/ 1934678 h 1934678"/>
              <a:gd name="connsiteX4" fmla="*/ 0 w 1915427"/>
              <a:gd name="connsiteY4" fmla="*/ 1746976 h 1934678"/>
              <a:gd name="connsiteX5" fmla="*/ 0 w 1915427"/>
              <a:gd name="connsiteY5" fmla="*/ 187702 h 1934678"/>
              <a:gd name="connsiteX6" fmla="*/ 187702 w 1915427"/>
              <a:gd name="connsiteY6" fmla="*/ 0 h 19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427" h="1934678">
                <a:moveTo>
                  <a:pt x="187702" y="0"/>
                </a:moveTo>
                <a:lnTo>
                  <a:pt x="1915427" y="0"/>
                </a:lnTo>
                <a:lnTo>
                  <a:pt x="1915427" y="1934678"/>
                </a:lnTo>
                <a:lnTo>
                  <a:pt x="187702" y="1934678"/>
                </a:lnTo>
                <a:cubicBezTo>
                  <a:pt x="84037" y="1934678"/>
                  <a:pt x="0" y="1850641"/>
                  <a:pt x="0" y="1746976"/>
                </a:cubicBezTo>
                <a:lnTo>
                  <a:pt x="0" y="187702"/>
                </a:lnTo>
                <a:cubicBezTo>
                  <a:pt x="0" y="84037"/>
                  <a:pt x="84037" y="0"/>
                  <a:pt x="187702" y="0"/>
                </a:cubicBezTo>
                <a:close/>
              </a:path>
            </a:pathLst>
          </a:custGeom>
          <a:solidFill>
            <a:srgbClr val="84C3C8"/>
          </a:solidFill>
          <a:ln w="1905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任意多边形 25"/>
          <p:cNvSpPr/>
          <p:nvPr/>
        </p:nvSpPr>
        <p:spPr>
          <a:xfrm>
            <a:off x="2714324" y="1643960"/>
            <a:ext cx="3108960" cy="1934678"/>
          </a:xfrm>
          <a:custGeom>
            <a:avLst/>
            <a:gdLst>
              <a:gd name="connsiteX0" fmla="*/ 0 w 3108960"/>
              <a:gd name="connsiteY0" fmla="*/ 0 h 1934678"/>
              <a:gd name="connsiteX1" fmla="*/ 2921258 w 3108960"/>
              <a:gd name="connsiteY1" fmla="*/ 0 h 1934678"/>
              <a:gd name="connsiteX2" fmla="*/ 3108960 w 3108960"/>
              <a:gd name="connsiteY2" fmla="*/ 187702 h 1934678"/>
              <a:gd name="connsiteX3" fmla="*/ 3108960 w 3108960"/>
              <a:gd name="connsiteY3" fmla="*/ 1746976 h 1934678"/>
              <a:gd name="connsiteX4" fmla="*/ 2921258 w 3108960"/>
              <a:gd name="connsiteY4" fmla="*/ 1934678 h 1934678"/>
              <a:gd name="connsiteX5" fmla="*/ 0 w 3108960"/>
              <a:gd name="connsiteY5" fmla="*/ 1934678 h 1934678"/>
              <a:gd name="connsiteX6" fmla="*/ 0 w 3108960"/>
              <a:gd name="connsiteY6" fmla="*/ 0 h 19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960" h="1934678">
                <a:moveTo>
                  <a:pt x="0" y="0"/>
                </a:moveTo>
                <a:lnTo>
                  <a:pt x="2921258" y="0"/>
                </a:lnTo>
                <a:cubicBezTo>
                  <a:pt x="3024923" y="0"/>
                  <a:pt x="3108960" y="84037"/>
                  <a:pt x="3108960" y="187702"/>
                </a:cubicBezTo>
                <a:lnTo>
                  <a:pt x="3108960" y="1746976"/>
                </a:lnTo>
                <a:cubicBezTo>
                  <a:pt x="3108960" y="1850641"/>
                  <a:pt x="3024923" y="1934678"/>
                  <a:pt x="2921258" y="1934678"/>
                </a:cubicBezTo>
                <a:lnTo>
                  <a:pt x="0" y="1934678"/>
                </a:lnTo>
                <a:lnTo>
                  <a:pt x="0" y="0"/>
                </a:lnTo>
                <a:close/>
              </a:path>
            </a:pathLst>
          </a:custGeom>
          <a:noFill/>
          <a:ln w="1905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9" name="Group 45"/>
          <p:cNvGrpSpPr/>
          <p:nvPr/>
        </p:nvGrpSpPr>
        <p:grpSpPr>
          <a:xfrm>
            <a:off x="1458235" y="2151471"/>
            <a:ext cx="620822" cy="913162"/>
            <a:chOff x="9209088" y="5059363"/>
            <a:chExt cx="300038" cy="441324"/>
          </a:xfrm>
          <a:solidFill>
            <a:schemeClr val="bg1"/>
          </a:solidFill>
        </p:grpSpPr>
        <p:sp>
          <p:nvSpPr>
            <p:cNvPr id="30" name="Freeform 412"/>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65000"/>
                    <a:lumOff val="35000"/>
                  </a:schemeClr>
                </a:solidFill>
                <a:latin typeface="inpin heiti" charset="-122"/>
              </a:endParaRPr>
            </a:p>
          </p:txBody>
        </p:sp>
        <p:sp>
          <p:nvSpPr>
            <p:cNvPr id="31" name="Freeform 413"/>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65000"/>
                    <a:lumOff val="35000"/>
                  </a:schemeClr>
                </a:solidFill>
                <a:latin typeface="inpin heiti" charset="-122"/>
              </a:endParaRPr>
            </a:p>
          </p:txBody>
        </p:sp>
        <p:sp>
          <p:nvSpPr>
            <p:cNvPr id="32" name="Freeform 414"/>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65000"/>
                    <a:lumOff val="35000"/>
                  </a:schemeClr>
                </a:solidFill>
                <a:latin typeface="inpin heiti" charset="-122"/>
              </a:endParaRPr>
            </a:p>
          </p:txBody>
        </p:sp>
        <p:sp>
          <p:nvSpPr>
            <p:cNvPr id="33" name="Freeform 415"/>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65000"/>
                    <a:lumOff val="35000"/>
                  </a:schemeClr>
                </a:solidFill>
                <a:latin typeface="inpin heiti" charset="-122"/>
              </a:endParaRPr>
            </a:p>
          </p:txBody>
        </p:sp>
        <p:sp>
          <p:nvSpPr>
            <p:cNvPr id="34" name="Freeform 416"/>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65000"/>
                    <a:lumOff val="35000"/>
                  </a:schemeClr>
                </a:solidFill>
                <a:latin typeface="inpin heiti" charset="-122"/>
              </a:endParaRPr>
            </a:p>
          </p:txBody>
        </p:sp>
        <p:sp>
          <p:nvSpPr>
            <p:cNvPr id="35" name="Freeform 417"/>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ln>
          </p:spPr>
          <p:txBody>
            <a:bodyPr vert="horz" wrap="square" lIns="91440" tIns="45720" rIns="91440" bIns="45720" numCol="1" anchor="t" anchorCtr="0" compatLnSpc="1"/>
            <a:lstStyle/>
            <a:p>
              <a:endParaRPr lang="en-US">
                <a:solidFill>
                  <a:schemeClr val="tx1">
                    <a:lumMod val="65000"/>
                    <a:lumOff val="35000"/>
                  </a:schemeClr>
                </a:solidFill>
                <a:latin typeface="inpin heiti" charset="-122"/>
              </a:endParaRPr>
            </a:p>
          </p:txBody>
        </p:sp>
      </p:grpSp>
      <p:sp>
        <p:nvSpPr>
          <p:cNvPr id="36" name="1"/>
          <p:cNvSpPr txBox="1">
            <a:spLocks noChangeArrowheads="1"/>
          </p:cNvSpPr>
          <p:nvPr/>
        </p:nvSpPr>
        <p:spPr bwMode="auto">
          <a:xfrm>
            <a:off x="3100402" y="1696240"/>
            <a:ext cx="23032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zh-CN" sz="1800" dirty="0">
                <a:effectLst/>
                <a:ea typeface="宋体" panose="02010600030101010101" pitchFamily="2" charset="-122"/>
                <a:cs typeface="Times New Roman" panose="02020603050405020304" pitchFamily="18" charset="0"/>
              </a:rPr>
              <a:t>目标检测算法相关介绍</a:t>
            </a:r>
            <a:endParaRPr lang="en-US" altLang="zh-CN" sz="2000" dirty="0">
              <a:solidFill>
                <a:schemeClr val="tx1">
                  <a:lumMod val="65000"/>
                  <a:lumOff val="35000"/>
                </a:schemeClr>
              </a:solidFill>
              <a:latin typeface="微软雅黑" panose="020B0503020204020204" pitchFamily="34" charset="-122"/>
              <a:cs typeface="+mn-ea"/>
              <a:sym typeface="+mn-lt"/>
            </a:endParaRPr>
          </a:p>
        </p:txBody>
      </p:sp>
      <p:sp>
        <p:nvSpPr>
          <p:cNvPr id="37" name="1"/>
          <p:cNvSpPr txBox="1">
            <a:spLocks noChangeArrowheads="1"/>
          </p:cNvSpPr>
          <p:nvPr/>
        </p:nvSpPr>
        <p:spPr bwMode="auto">
          <a:xfrm>
            <a:off x="2790951" y="1981403"/>
            <a:ext cx="2795617" cy="149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304800" algn="just">
              <a:lnSpc>
                <a:spcPct val="150000"/>
              </a:lnSpc>
            </a:pP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首先综合介绍了基于深度学习的目标检测算法，其次根据目标检测算法的实现方式，将其分为两阶段和单阶段目标检测算法，并进行了更详细的介绍。最后，对本文使用的</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 YOLO </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系列网络模型进行介绍，为后续章节改进优化提供基础。</a:t>
            </a:r>
          </a:p>
        </p:txBody>
      </p:sp>
      <p:sp>
        <p:nvSpPr>
          <p:cNvPr id="38" name="任意多边形 37"/>
          <p:cNvSpPr/>
          <p:nvPr/>
        </p:nvSpPr>
        <p:spPr>
          <a:xfrm>
            <a:off x="6370321" y="1643960"/>
            <a:ext cx="1915427" cy="1934678"/>
          </a:xfrm>
          <a:custGeom>
            <a:avLst/>
            <a:gdLst>
              <a:gd name="connsiteX0" fmla="*/ 187702 w 1915427"/>
              <a:gd name="connsiteY0" fmla="*/ 0 h 1934678"/>
              <a:gd name="connsiteX1" fmla="*/ 1915427 w 1915427"/>
              <a:gd name="connsiteY1" fmla="*/ 0 h 1934678"/>
              <a:gd name="connsiteX2" fmla="*/ 1915427 w 1915427"/>
              <a:gd name="connsiteY2" fmla="*/ 1934678 h 1934678"/>
              <a:gd name="connsiteX3" fmla="*/ 187702 w 1915427"/>
              <a:gd name="connsiteY3" fmla="*/ 1934678 h 1934678"/>
              <a:gd name="connsiteX4" fmla="*/ 0 w 1915427"/>
              <a:gd name="connsiteY4" fmla="*/ 1746976 h 1934678"/>
              <a:gd name="connsiteX5" fmla="*/ 0 w 1915427"/>
              <a:gd name="connsiteY5" fmla="*/ 187702 h 1934678"/>
              <a:gd name="connsiteX6" fmla="*/ 187702 w 1915427"/>
              <a:gd name="connsiteY6" fmla="*/ 0 h 19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427" h="1934678">
                <a:moveTo>
                  <a:pt x="187702" y="0"/>
                </a:moveTo>
                <a:lnTo>
                  <a:pt x="1915427" y="0"/>
                </a:lnTo>
                <a:lnTo>
                  <a:pt x="1915427" y="1934678"/>
                </a:lnTo>
                <a:lnTo>
                  <a:pt x="187702" y="1934678"/>
                </a:lnTo>
                <a:cubicBezTo>
                  <a:pt x="84037" y="1934678"/>
                  <a:pt x="0" y="1850641"/>
                  <a:pt x="0" y="1746976"/>
                </a:cubicBezTo>
                <a:lnTo>
                  <a:pt x="0" y="187702"/>
                </a:lnTo>
                <a:cubicBezTo>
                  <a:pt x="0" y="84037"/>
                  <a:pt x="84037" y="0"/>
                  <a:pt x="187702" y="0"/>
                </a:cubicBezTo>
                <a:close/>
              </a:path>
            </a:pathLst>
          </a:custGeom>
          <a:solidFill>
            <a:srgbClr val="71AAC5"/>
          </a:solidFill>
          <a:ln w="19050">
            <a:solidFill>
              <a:srgbClr val="71A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9" name="任意多边形 38"/>
          <p:cNvSpPr/>
          <p:nvPr/>
        </p:nvSpPr>
        <p:spPr>
          <a:xfrm>
            <a:off x="8285748" y="1643960"/>
            <a:ext cx="3108960" cy="1934678"/>
          </a:xfrm>
          <a:custGeom>
            <a:avLst/>
            <a:gdLst>
              <a:gd name="connsiteX0" fmla="*/ 0 w 3108960"/>
              <a:gd name="connsiteY0" fmla="*/ 0 h 1934678"/>
              <a:gd name="connsiteX1" fmla="*/ 2921258 w 3108960"/>
              <a:gd name="connsiteY1" fmla="*/ 0 h 1934678"/>
              <a:gd name="connsiteX2" fmla="*/ 3108960 w 3108960"/>
              <a:gd name="connsiteY2" fmla="*/ 187702 h 1934678"/>
              <a:gd name="connsiteX3" fmla="*/ 3108960 w 3108960"/>
              <a:gd name="connsiteY3" fmla="*/ 1746976 h 1934678"/>
              <a:gd name="connsiteX4" fmla="*/ 2921258 w 3108960"/>
              <a:gd name="connsiteY4" fmla="*/ 1934678 h 1934678"/>
              <a:gd name="connsiteX5" fmla="*/ 0 w 3108960"/>
              <a:gd name="connsiteY5" fmla="*/ 1934678 h 1934678"/>
              <a:gd name="connsiteX6" fmla="*/ 0 w 3108960"/>
              <a:gd name="connsiteY6" fmla="*/ 0 h 19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960" h="1934678">
                <a:moveTo>
                  <a:pt x="0" y="0"/>
                </a:moveTo>
                <a:lnTo>
                  <a:pt x="2921258" y="0"/>
                </a:lnTo>
                <a:cubicBezTo>
                  <a:pt x="3024923" y="0"/>
                  <a:pt x="3108960" y="84037"/>
                  <a:pt x="3108960" y="187702"/>
                </a:cubicBezTo>
                <a:lnTo>
                  <a:pt x="3108960" y="1746976"/>
                </a:lnTo>
                <a:cubicBezTo>
                  <a:pt x="3108960" y="1850641"/>
                  <a:pt x="3024923" y="1934678"/>
                  <a:pt x="2921258" y="1934678"/>
                </a:cubicBezTo>
                <a:lnTo>
                  <a:pt x="0" y="1934678"/>
                </a:lnTo>
                <a:lnTo>
                  <a:pt x="0" y="0"/>
                </a:lnTo>
                <a:close/>
              </a:path>
            </a:pathLst>
          </a:custGeom>
          <a:noFill/>
          <a:ln w="19050">
            <a:solidFill>
              <a:srgbClr val="71A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7" name="1"/>
          <p:cNvSpPr txBox="1">
            <a:spLocks noChangeArrowheads="1"/>
          </p:cNvSpPr>
          <p:nvPr/>
        </p:nvSpPr>
        <p:spPr bwMode="auto">
          <a:xfrm>
            <a:off x="8343899" y="1682877"/>
            <a:ext cx="298812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zh-CN" sz="1800" dirty="0">
                <a:effectLst/>
                <a:ea typeface="宋体" panose="02010600030101010101" pitchFamily="2" charset="-122"/>
                <a:cs typeface="Times New Roman" panose="02020603050405020304" pitchFamily="18" charset="0"/>
              </a:rPr>
              <a:t>基于注意力机制的</a:t>
            </a:r>
            <a:r>
              <a:rPr lang="en-US" altLang="zh-CN" sz="1800" dirty="0">
                <a:effectLst/>
                <a:ea typeface="宋体" panose="02010600030101010101" pitchFamily="2" charset="-122"/>
                <a:cs typeface="Times New Roman" panose="02020603050405020304" pitchFamily="18" charset="0"/>
              </a:rPr>
              <a:t> YOLO</a:t>
            </a:r>
            <a:r>
              <a:rPr lang="zh-CN" altLang="zh-CN" sz="1800" dirty="0">
                <a:effectLst/>
                <a:ea typeface="宋体" panose="02010600030101010101" pitchFamily="2" charset="-122"/>
                <a:cs typeface="Times New Roman" panose="02020603050405020304" pitchFamily="18" charset="0"/>
              </a:rPr>
              <a:t>手语识别研究</a:t>
            </a:r>
            <a:endParaRPr lang="en-US" altLang="zh-CN" sz="2000" dirty="0">
              <a:solidFill>
                <a:schemeClr val="tx1">
                  <a:lumMod val="65000"/>
                  <a:lumOff val="35000"/>
                </a:schemeClr>
              </a:solidFill>
              <a:latin typeface="微软雅黑" panose="020B0503020204020204" pitchFamily="34" charset="-122"/>
              <a:cs typeface="+mn-ea"/>
              <a:sym typeface="+mn-lt"/>
            </a:endParaRPr>
          </a:p>
        </p:txBody>
      </p:sp>
      <p:sp>
        <p:nvSpPr>
          <p:cNvPr id="48" name="1"/>
          <p:cNvSpPr txBox="1">
            <a:spLocks noChangeArrowheads="1"/>
          </p:cNvSpPr>
          <p:nvPr/>
        </p:nvSpPr>
        <p:spPr bwMode="auto">
          <a:xfrm>
            <a:off x="8409214" y="2245595"/>
            <a:ext cx="2803229" cy="122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100" dirty="0">
                <a:latin typeface="宋体" panose="02010600030101010101" pitchFamily="2" charset="-122"/>
                <a:ea typeface="宋体" panose="02010600030101010101" pitchFamily="2" charset="-122"/>
                <a:cs typeface="Times New Roman" panose="02020603050405020304" pitchFamily="18" charset="0"/>
              </a:rPr>
              <a:t>    </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介绍了</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 CBAM </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注意力机制的原理，同时分析了其所存在的不足，并改进了</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 CBAM </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注意力机制。最后，通过实验表明将改进后的</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 CBAM </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注意力机制融合 在</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 YOLO </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骨干网络中可以提升网络对于目标特征信息提取的能力。</a:t>
            </a:r>
            <a:endParaRPr lang="zh-CN" altLang="en-US" sz="110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sp>
        <p:nvSpPr>
          <p:cNvPr id="49" name="任意多边形 48"/>
          <p:cNvSpPr/>
          <p:nvPr/>
        </p:nvSpPr>
        <p:spPr>
          <a:xfrm>
            <a:off x="798897" y="3959607"/>
            <a:ext cx="1915427" cy="1934678"/>
          </a:xfrm>
          <a:custGeom>
            <a:avLst/>
            <a:gdLst>
              <a:gd name="connsiteX0" fmla="*/ 187702 w 1915427"/>
              <a:gd name="connsiteY0" fmla="*/ 0 h 1934678"/>
              <a:gd name="connsiteX1" fmla="*/ 1915427 w 1915427"/>
              <a:gd name="connsiteY1" fmla="*/ 0 h 1934678"/>
              <a:gd name="connsiteX2" fmla="*/ 1915427 w 1915427"/>
              <a:gd name="connsiteY2" fmla="*/ 1934678 h 1934678"/>
              <a:gd name="connsiteX3" fmla="*/ 187702 w 1915427"/>
              <a:gd name="connsiteY3" fmla="*/ 1934678 h 1934678"/>
              <a:gd name="connsiteX4" fmla="*/ 0 w 1915427"/>
              <a:gd name="connsiteY4" fmla="*/ 1746976 h 1934678"/>
              <a:gd name="connsiteX5" fmla="*/ 0 w 1915427"/>
              <a:gd name="connsiteY5" fmla="*/ 187702 h 1934678"/>
              <a:gd name="connsiteX6" fmla="*/ 187702 w 1915427"/>
              <a:gd name="connsiteY6" fmla="*/ 0 h 19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427" h="1934678">
                <a:moveTo>
                  <a:pt x="187702" y="0"/>
                </a:moveTo>
                <a:lnTo>
                  <a:pt x="1915427" y="0"/>
                </a:lnTo>
                <a:lnTo>
                  <a:pt x="1915427" y="1934678"/>
                </a:lnTo>
                <a:lnTo>
                  <a:pt x="187702" y="1934678"/>
                </a:lnTo>
                <a:cubicBezTo>
                  <a:pt x="84037" y="1934678"/>
                  <a:pt x="0" y="1850641"/>
                  <a:pt x="0" y="1746976"/>
                </a:cubicBezTo>
                <a:lnTo>
                  <a:pt x="0" y="187702"/>
                </a:lnTo>
                <a:cubicBezTo>
                  <a:pt x="0" y="84037"/>
                  <a:pt x="84037" y="0"/>
                  <a:pt x="187702" y="0"/>
                </a:cubicBezTo>
                <a:close/>
              </a:path>
            </a:pathLst>
          </a:custGeom>
          <a:solidFill>
            <a:srgbClr val="71AAC5"/>
          </a:solidFill>
          <a:ln w="19050">
            <a:solidFill>
              <a:srgbClr val="71A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0" name="任意多边形 49"/>
          <p:cNvSpPr/>
          <p:nvPr/>
        </p:nvSpPr>
        <p:spPr>
          <a:xfrm>
            <a:off x="2714324" y="3959607"/>
            <a:ext cx="3108960" cy="1934678"/>
          </a:xfrm>
          <a:custGeom>
            <a:avLst/>
            <a:gdLst>
              <a:gd name="connsiteX0" fmla="*/ 0 w 3108960"/>
              <a:gd name="connsiteY0" fmla="*/ 0 h 1934678"/>
              <a:gd name="connsiteX1" fmla="*/ 2921258 w 3108960"/>
              <a:gd name="connsiteY1" fmla="*/ 0 h 1934678"/>
              <a:gd name="connsiteX2" fmla="*/ 3108960 w 3108960"/>
              <a:gd name="connsiteY2" fmla="*/ 187702 h 1934678"/>
              <a:gd name="connsiteX3" fmla="*/ 3108960 w 3108960"/>
              <a:gd name="connsiteY3" fmla="*/ 1746976 h 1934678"/>
              <a:gd name="connsiteX4" fmla="*/ 2921258 w 3108960"/>
              <a:gd name="connsiteY4" fmla="*/ 1934678 h 1934678"/>
              <a:gd name="connsiteX5" fmla="*/ 0 w 3108960"/>
              <a:gd name="connsiteY5" fmla="*/ 1934678 h 1934678"/>
              <a:gd name="connsiteX6" fmla="*/ 0 w 3108960"/>
              <a:gd name="connsiteY6" fmla="*/ 0 h 19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960" h="1934678">
                <a:moveTo>
                  <a:pt x="0" y="0"/>
                </a:moveTo>
                <a:lnTo>
                  <a:pt x="2921258" y="0"/>
                </a:lnTo>
                <a:cubicBezTo>
                  <a:pt x="3024923" y="0"/>
                  <a:pt x="3108960" y="84037"/>
                  <a:pt x="3108960" y="187702"/>
                </a:cubicBezTo>
                <a:lnTo>
                  <a:pt x="3108960" y="1746976"/>
                </a:lnTo>
                <a:cubicBezTo>
                  <a:pt x="3108960" y="1850641"/>
                  <a:pt x="3024923" y="1934678"/>
                  <a:pt x="2921258" y="1934678"/>
                </a:cubicBezTo>
                <a:lnTo>
                  <a:pt x="0" y="1934678"/>
                </a:lnTo>
                <a:lnTo>
                  <a:pt x="0" y="0"/>
                </a:lnTo>
                <a:close/>
              </a:path>
            </a:pathLst>
          </a:custGeom>
          <a:noFill/>
          <a:ln w="19050">
            <a:solidFill>
              <a:srgbClr val="71AA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8" name="1"/>
          <p:cNvSpPr txBox="1">
            <a:spLocks noChangeArrowheads="1"/>
          </p:cNvSpPr>
          <p:nvPr/>
        </p:nvSpPr>
        <p:spPr bwMode="auto">
          <a:xfrm>
            <a:off x="2805774" y="4015618"/>
            <a:ext cx="28925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zh-CN" sz="1800" dirty="0">
                <a:effectLst/>
                <a:ea typeface="宋体" panose="02010600030101010101" pitchFamily="2" charset="-122"/>
                <a:cs typeface="Times New Roman" panose="02020603050405020304" pitchFamily="18" charset="0"/>
              </a:rPr>
              <a:t>改进</a:t>
            </a:r>
            <a:r>
              <a:rPr lang="en-US" altLang="zh-CN" sz="1800" dirty="0">
                <a:effectLst/>
                <a:ea typeface="宋体" panose="02010600030101010101" pitchFamily="2" charset="-122"/>
                <a:cs typeface="Times New Roman" panose="02020603050405020304" pitchFamily="18" charset="0"/>
              </a:rPr>
              <a:t> YOLO </a:t>
            </a:r>
            <a:r>
              <a:rPr lang="zh-CN" altLang="zh-CN" sz="1800" dirty="0">
                <a:effectLst/>
                <a:ea typeface="宋体" panose="02010600030101010101" pitchFamily="2" charset="-122"/>
                <a:cs typeface="Times New Roman" panose="02020603050405020304" pitchFamily="18" charset="0"/>
              </a:rPr>
              <a:t>的锚框计算方法与损失函数</a:t>
            </a:r>
            <a:endParaRPr lang="en-US" altLang="zh-CN" sz="2000" dirty="0">
              <a:solidFill>
                <a:schemeClr val="tx1">
                  <a:lumMod val="65000"/>
                  <a:lumOff val="35000"/>
                </a:schemeClr>
              </a:solidFill>
              <a:latin typeface="微软雅黑" panose="020B0503020204020204" pitchFamily="34" charset="-122"/>
              <a:cs typeface="+mn-ea"/>
              <a:sym typeface="+mn-lt"/>
            </a:endParaRPr>
          </a:p>
        </p:txBody>
      </p:sp>
      <p:sp>
        <p:nvSpPr>
          <p:cNvPr id="59" name="1"/>
          <p:cNvSpPr txBox="1">
            <a:spLocks noChangeArrowheads="1"/>
          </p:cNvSpPr>
          <p:nvPr/>
        </p:nvSpPr>
        <p:spPr bwMode="auto">
          <a:xfrm>
            <a:off x="2805774" y="4569616"/>
            <a:ext cx="2892501" cy="122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nSpc>
                <a:spcPct val="150000"/>
              </a:lnSpc>
            </a:pP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首先介绍了</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 YOLO </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中锚框的计算方法并对其进行了优化。其次分别介绍了</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Cross Entropy Loss</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损失函数和</a:t>
            </a:r>
            <a:r>
              <a:rPr lang="en-US" altLang="zh-CN" sz="1100" dirty="0" err="1">
                <a:effectLst/>
                <a:latin typeface="宋体" panose="02010600030101010101" pitchFamily="2" charset="-122"/>
                <a:ea typeface="宋体" panose="02010600030101010101" pitchFamily="2" charset="-122"/>
                <a:cs typeface="Times New Roman" panose="02020603050405020304" pitchFamily="18" charset="0"/>
              </a:rPr>
              <a:t>Lovasz-Softmax</a:t>
            </a:r>
            <a:r>
              <a:rPr lang="en-US" altLang="zh-CN" sz="1100" dirty="0">
                <a:effectLst/>
                <a:latin typeface="宋体" panose="02010600030101010101" pitchFamily="2" charset="-122"/>
                <a:ea typeface="宋体" panose="02010600030101010101" pitchFamily="2" charset="-122"/>
                <a:cs typeface="Times New Roman" panose="02020603050405020304" pitchFamily="18" charset="0"/>
              </a:rPr>
              <a:t> Loss</a:t>
            </a:r>
            <a:r>
              <a:rPr lang="zh-CN" altLang="zh-CN" sz="1100" dirty="0">
                <a:effectLst/>
                <a:latin typeface="宋体" panose="02010600030101010101" pitchFamily="2" charset="-122"/>
                <a:ea typeface="宋体" panose="02010600030101010101" pitchFamily="2" charset="-122"/>
                <a:cs typeface="Times New Roman" panose="02020603050405020304" pitchFamily="18" charset="0"/>
              </a:rPr>
              <a:t>损失函数，同时研究了将两者加权结合使用的效果。最后，通过对比实验以验证两部分改进内容的有效性。</a:t>
            </a:r>
            <a:endParaRPr lang="zh-CN" altLang="en-US" sz="1100" dirty="0">
              <a:solidFill>
                <a:schemeClr val="tx1">
                  <a:lumMod val="65000"/>
                  <a:lumOff val="35000"/>
                </a:schemeClr>
              </a:solidFill>
              <a:latin typeface="宋体" panose="02010600030101010101" pitchFamily="2" charset="-122"/>
              <a:ea typeface="宋体" panose="02010600030101010101" pitchFamily="2" charset="-122"/>
              <a:cs typeface="+mn-ea"/>
              <a:sym typeface="+mn-lt"/>
            </a:endParaRPr>
          </a:p>
        </p:txBody>
      </p:sp>
      <p:sp>
        <p:nvSpPr>
          <p:cNvPr id="60" name="任意多边形 59"/>
          <p:cNvSpPr/>
          <p:nvPr/>
        </p:nvSpPr>
        <p:spPr>
          <a:xfrm>
            <a:off x="6370321" y="3959607"/>
            <a:ext cx="1915427" cy="1934678"/>
          </a:xfrm>
          <a:custGeom>
            <a:avLst/>
            <a:gdLst>
              <a:gd name="connsiteX0" fmla="*/ 187702 w 1915427"/>
              <a:gd name="connsiteY0" fmla="*/ 0 h 1934678"/>
              <a:gd name="connsiteX1" fmla="*/ 1915427 w 1915427"/>
              <a:gd name="connsiteY1" fmla="*/ 0 h 1934678"/>
              <a:gd name="connsiteX2" fmla="*/ 1915427 w 1915427"/>
              <a:gd name="connsiteY2" fmla="*/ 1934678 h 1934678"/>
              <a:gd name="connsiteX3" fmla="*/ 187702 w 1915427"/>
              <a:gd name="connsiteY3" fmla="*/ 1934678 h 1934678"/>
              <a:gd name="connsiteX4" fmla="*/ 0 w 1915427"/>
              <a:gd name="connsiteY4" fmla="*/ 1746976 h 1934678"/>
              <a:gd name="connsiteX5" fmla="*/ 0 w 1915427"/>
              <a:gd name="connsiteY5" fmla="*/ 187702 h 1934678"/>
              <a:gd name="connsiteX6" fmla="*/ 187702 w 1915427"/>
              <a:gd name="connsiteY6" fmla="*/ 0 h 19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427" h="1934678">
                <a:moveTo>
                  <a:pt x="187702" y="0"/>
                </a:moveTo>
                <a:lnTo>
                  <a:pt x="1915427" y="0"/>
                </a:lnTo>
                <a:lnTo>
                  <a:pt x="1915427" y="1934678"/>
                </a:lnTo>
                <a:lnTo>
                  <a:pt x="187702" y="1934678"/>
                </a:lnTo>
                <a:cubicBezTo>
                  <a:pt x="84037" y="1934678"/>
                  <a:pt x="0" y="1850641"/>
                  <a:pt x="0" y="1746976"/>
                </a:cubicBezTo>
                <a:lnTo>
                  <a:pt x="0" y="187702"/>
                </a:lnTo>
                <a:cubicBezTo>
                  <a:pt x="0" y="84037"/>
                  <a:pt x="84037" y="0"/>
                  <a:pt x="187702" y="0"/>
                </a:cubicBezTo>
                <a:close/>
              </a:path>
            </a:pathLst>
          </a:custGeom>
          <a:solidFill>
            <a:srgbClr val="84C3C8"/>
          </a:solidFill>
          <a:ln w="1905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1" name="任意多边形 60"/>
          <p:cNvSpPr/>
          <p:nvPr/>
        </p:nvSpPr>
        <p:spPr>
          <a:xfrm>
            <a:off x="8285748" y="3959607"/>
            <a:ext cx="3108960" cy="1934678"/>
          </a:xfrm>
          <a:custGeom>
            <a:avLst/>
            <a:gdLst>
              <a:gd name="connsiteX0" fmla="*/ 0 w 3108960"/>
              <a:gd name="connsiteY0" fmla="*/ 0 h 1934678"/>
              <a:gd name="connsiteX1" fmla="*/ 2921258 w 3108960"/>
              <a:gd name="connsiteY1" fmla="*/ 0 h 1934678"/>
              <a:gd name="connsiteX2" fmla="*/ 3108960 w 3108960"/>
              <a:gd name="connsiteY2" fmla="*/ 187702 h 1934678"/>
              <a:gd name="connsiteX3" fmla="*/ 3108960 w 3108960"/>
              <a:gd name="connsiteY3" fmla="*/ 1746976 h 1934678"/>
              <a:gd name="connsiteX4" fmla="*/ 2921258 w 3108960"/>
              <a:gd name="connsiteY4" fmla="*/ 1934678 h 1934678"/>
              <a:gd name="connsiteX5" fmla="*/ 0 w 3108960"/>
              <a:gd name="connsiteY5" fmla="*/ 1934678 h 1934678"/>
              <a:gd name="connsiteX6" fmla="*/ 0 w 3108960"/>
              <a:gd name="connsiteY6" fmla="*/ 0 h 19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960" h="1934678">
                <a:moveTo>
                  <a:pt x="0" y="0"/>
                </a:moveTo>
                <a:lnTo>
                  <a:pt x="2921258" y="0"/>
                </a:lnTo>
                <a:cubicBezTo>
                  <a:pt x="3024923" y="0"/>
                  <a:pt x="3108960" y="84037"/>
                  <a:pt x="3108960" y="187702"/>
                </a:cubicBezTo>
                <a:lnTo>
                  <a:pt x="3108960" y="1746976"/>
                </a:lnTo>
                <a:cubicBezTo>
                  <a:pt x="3108960" y="1850641"/>
                  <a:pt x="3024923" y="1934678"/>
                  <a:pt x="2921258" y="1934678"/>
                </a:cubicBezTo>
                <a:lnTo>
                  <a:pt x="0" y="1934678"/>
                </a:lnTo>
                <a:lnTo>
                  <a:pt x="0" y="0"/>
                </a:lnTo>
                <a:close/>
              </a:path>
            </a:pathLst>
          </a:custGeom>
          <a:noFill/>
          <a:ln w="19050">
            <a:solidFill>
              <a:srgbClr val="84C3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9" name="1"/>
          <p:cNvSpPr txBox="1">
            <a:spLocks noChangeArrowheads="1"/>
          </p:cNvSpPr>
          <p:nvPr/>
        </p:nvSpPr>
        <p:spPr bwMode="auto">
          <a:xfrm>
            <a:off x="9203428" y="4015618"/>
            <a:ext cx="1273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spcBef>
                <a:spcPct val="20000"/>
              </a:spcBef>
            </a:pPr>
            <a:r>
              <a:rPr lang="zh-CN" altLang="zh-CN" sz="1800" dirty="0">
                <a:effectLst/>
                <a:ea typeface="宋体" panose="02010600030101010101" pitchFamily="2" charset="-122"/>
                <a:cs typeface="Times New Roman" panose="02020603050405020304" pitchFamily="18" charset="0"/>
              </a:rPr>
              <a:t>实验与分析</a:t>
            </a:r>
            <a:endParaRPr lang="en-US" altLang="zh-CN" sz="2000" dirty="0">
              <a:solidFill>
                <a:schemeClr val="tx1">
                  <a:lumMod val="65000"/>
                  <a:lumOff val="35000"/>
                </a:schemeClr>
              </a:solidFill>
              <a:latin typeface="微软雅黑" panose="020B0503020204020204" pitchFamily="34" charset="-122"/>
              <a:cs typeface="+mn-ea"/>
              <a:sym typeface="+mn-lt"/>
            </a:endParaRPr>
          </a:p>
        </p:txBody>
      </p:sp>
      <p:sp>
        <p:nvSpPr>
          <p:cNvPr id="70" name="1"/>
          <p:cNvSpPr txBox="1">
            <a:spLocks noChangeArrowheads="1"/>
          </p:cNvSpPr>
          <p:nvPr/>
        </p:nvSpPr>
        <p:spPr bwMode="auto">
          <a:xfrm>
            <a:off x="8409213" y="4353856"/>
            <a:ext cx="2803229" cy="148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304800" algn="just">
              <a:lnSpc>
                <a:spcPct val="150000"/>
              </a:lnSpc>
            </a:pP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首先对实验的数据集、实验环境和评价标准进行了介绍。其次，将上述两章改进内容在</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 YOLO </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网络中进行结合，并在</a:t>
            </a:r>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 American Sign Language Letters Dataset </a:t>
            </a:r>
            <a:r>
              <a:rPr lang="zh-CN" altLang="zh-CN" sz="1100" kern="100" dirty="0">
                <a:effectLst/>
                <a:latin typeface="宋体" panose="02010600030101010101" pitchFamily="2" charset="-122"/>
                <a:ea typeface="宋体" panose="02010600030101010101" pitchFamily="2" charset="-122"/>
                <a:cs typeface="Times New Roman" panose="02020603050405020304" pitchFamily="18" charset="0"/>
              </a:rPr>
              <a:t>数据集上进行了训练及测试，验证了本文改进的手语识别模型具有良好的检测性能。</a:t>
            </a:r>
          </a:p>
        </p:txBody>
      </p:sp>
      <p:sp>
        <p:nvSpPr>
          <p:cNvPr id="71" name="iconfont-1187-868319"/>
          <p:cNvSpPr>
            <a:spLocks noChangeAspect="1"/>
          </p:cNvSpPr>
          <p:nvPr/>
        </p:nvSpPr>
        <p:spPr bwMode="auto">
          <a:xfrm>
            <a:off x="6937195" y="2237768"/>
            <a:ext cx="763016" cy="762383"/>
          </a:xfrm>
          <a:custGeom>
            <a:avLst/>
            <a:gdLst>
              <a:gd name="T0" fmla="*/ 11212 w 12607"/>
              <a:gd name="T1" fmla="*/ 4855 h 12594"/>
              <a:gd name="T2" fmla="*/ 11019 w 12607"/>
              <a:gd name="T3" fmla="*/ 4855 h 12594"/>
              <a:gd name="T4" fmla="*/ 10644 w 12607"/>
              <a:gd name="T5" fmla="*/ 3981 h 12594"/>
              <a:gd name="T6" fmla="*/ 10796 w 12607"/>
              <a:gd name="T7" fmla="*/ 3830 h 12594"/>
              <a:gd name="T8" fmla="*/ 10796 w 12607"/>
              <a:gd name="T9" fmla="*/ 1864 h 12594"/>
              <a:gd name="T10" fmla="*/ 10755 w 12607"/>
              <a:gd name="T11" fmla="*/ 1823 h 12594"/>
              <a:gd name="T12" fmla="*/ 8781 w 12607"/>
              <a:gd name="T13" fmla="*/ 1823 h 12594"/>
              <a:gd name="T14" fmla="*/ 8611 w 12607"/>
              <a:gd name="T15" fmla="*/ 1992 h 12594"/>
              <a:gd name="T16" fmla="*/ 7729 w 12607"/>
              <a:gd name="T17" fmla="*/ 1634 h 12594"/>
              <a:gd name="T18" fmla="*/ 7729 w 12607"/>
              <a:gd name="T19" fmla="*/ 1390 h 12594"/>
              <a:gd name="T20" fmla="*/ 6333 w 12607"/>
              <a:gd name="T21" fmla="*/ 0 h 12594"/>
              <a:gd name="T22" fmla="*/ 6274 w 12607"/>
              <a:gd name="T23" fmla="*/ 0 h 12594"/>
              <a:gd name="T24" fmla="*/ 4878 w 12607"/>
              <a:gd name="T25" fmla="*/ 1390 h 12594"/>
              <a:gd name="T26" fmla="*/ 4878 w 12607"/>
              <a:gd name="T27" fmla="*/ 1652 h 12594"/>
              <a:gd name="T28" fmla="*/ 4033 w 12607"/>
              <a:gd name="T29" fmla="*/ 2003 h 12594"/>
              <a:gd name="T30" fmla="*/ 3852 w 12607"/>
              <a:gd name="T31" fmla="*/ 1823 h 12594"/>
              <a:gd name="T32" fmla="*/ 1878 w 12607"/>
              <a:gd name="T33" fmla="*/ 1823 h 12594"/>
              <a:gd name="T34" fmla="*/ 1837 w 12607"/>
              <a:gd name="T35" fmla="*/ 1864 h 12594"/>
              <a:gd name="T36" fmla="*/ 1837 w 12607"/>
              <a:gd name="T37" fmla="*/ 3830 h 12594"/>
              <a:gd name="T38" fmla="*/ 2012 w 12607"/>
              <a:gd name="T39" fmla="*/ 4004 h 12594"/>
              <a:gd name="T40" fmla="*/ 1650 w 12607"/>
              <a:gd name="T41" fmla="*/ 4855 h 12594"/>
              <a:gd name="T42" fmla="*/ 1396 w 12607"/>
              <a:gd name="T43" fmla="*/ 4855 h 12594"/>
              <a:gd name="T44" fmla="*/ 0 w 12607"/>
              <a:gd name="T45" fmla="*/ 6245 h 12594"/>
              <a:gd name="T46" fmla="*/ 0 w 12607"/>
              <a:gd name="T47" fmla="*/ 6304 h 12594"/>
              <a:gd name="T48" fmla="*/ 1396 w 12607"/>
              <a:gd name="T49" fmla="*/ 7694 h 12594"/>
              <a:gd name="T50" fmla="*/ 1618 w 12607"/>
              <a:gd name="T51" fmla="*/ 7694 h 12594"/>
              <a:gd name="T52" fmla="*/ 1983 w 12607"/>
              <a:gd name="T53" fmla="*/ 8593 h 12594"/>
              <a:gd name="T54" fmla="*/ 1814 w 12607"/>
              <a:gd name="T55" fmla="*/ 8761 h 12594"/>
              <a:gd name="T56" fmla="*/ 1814 w 12607"/>
              <a:gd name="T57" fmla="*/ 10728 h 12594"/>
              <a:gd name="T58" fmla="*/ 1855 w 12607"/>
              <a:gd name="T59" fmla="*/ 10769 h 12594"/>
              <a:gd name="T60" fmla="*/ 3829 w 12607"/>
              <a:gd name="T61" fmla="*/ 10769 h 12594"/>
              <a:gd name="T62" fmla="*/ 3981 w 12607"/>
              <a:gd name="T63" fmla="*/ 10618 h 12594"/>
              <a:gd name="T64" fmla="*/ 4878 w 12607"/>
              <a:gd name="T65" fmla="*/ 10999 h 12594"/>
              <a:gd name="T66" fmla="*/ 4878 w 12607"/>
              <a:gd name="T67" fmla="*/ 11204 h 12594"/>
              <a:gd name="T68" fmla="*/ 6274 w 12607"/>
              <a:gd name="T69" fmla="*/ 12594 h 12594"/>
              <a:gd name="T70" fmla="*/ 6333 w 12607"/>
              <a:gd name="T71" fmla="*/ 12594 h 12594"/>
              <a:gd name="T72" fmla="*/ 7729 w 12607"/>
              <a:gd name="T73" fmla="*/ 11204 h 12594"/>
              <a:gd name="T74" fmla="*/ 7729 w 12607"/>
              <a:gd name="T75" fmla="*/ 11016 h 12594"/>
              <a:gd name="T76" fmla="*/ 8664 w 12607"/>
              <a:gd name="T77" fmla="*/ 10630 h 12594"/>
              <a:gd name="T78" fmla="*/ 8803 w 12607"/>
              <a:gd name="T79" fmla="*/ 10769 h 12594"/>
              <a:gd name="T80" fmla="*/ 10777 w 12607"/>
              <a:gd name="T81" fmla="*/ 10769 h 12594"/>
              <a:gd name="T82" fmla="*/ 10819 w 12607"/>
              <a:gd name="T83" fmla="*/ 10728 h 12594"/>
              <a:gd name="T84" fmla="*/ 10819 w 12607"/>
              <a:gd name="T85" fmla="*/ 8761 h 12594"/>
              <a:gd name="T86" fmla="*/ 10673 w 12607"/>
              <a:gd name="T87" fmla="*/ 8616 h 12594"/>
              <a:gd name="T88" fmla="*/ 11051 w 12607"/>
              <a:gd name="T89" fmla="*/ 7694 h 12594"/>
              <a:gd name="T90" fmla="*/ 11211 w 12607"/>
              <a:gd name="T91" fmla="*/ 7694 h 12594"/>
              <a:gd name="T92" fmla="*/ 12607 w 12607"/>
              <a:gd name="T93" fmla="*/ 6304 h 12594"/>
              <a:gd name="T94" fmla="*/ 12607 w 12607"/>
              <a:gd name="T95" fmla="*/ 6245 h 12594"/>
              <a:gd name="T96" fmla="*/ 11212 w 12607"/>
              <a:gd name="T97" fmla="*/ 4855 h 12594"/>
              <a:gd name="T98" fmla="*/ 6337 w 12607"/>
              <a:gd name="T99" fmla="*/ 8498 h 12594"/>
              <a:gd name="T100" fmla="*/ 4152 w 12607"/>
              <a:gd name="T101" fmla="*/ 6323 h 12594"/>
              <a:gd name="T102" fmla="*/ 6337 w 12607"/>
              <a:gd name="T103" fmla="*/ 4146 h 12594"/>
              <a:gd name="T104" fmla="*/ 8521 w 12607"/>
              <a:gd name="T105" fmla="*/ 6323 h 12594"/>
              <a:gd name="T106" fmla="*/ 6337 w 12607"/>
              <a:gd name="T107" fmla="*/ 8498 h 12594"/>
              <a:gd name="T108" fmla="*/ 6337 w 12607"/>
              <a:gd name="T109" fmla="*/ 8498 h 1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07" h="12594">
                <a:moveTo>
                  <a:pt x="11212" y="4855"/>
                </a:moveTo>
                <a:lnTo>
                  <a:pt x="11019" y="4855"/>
                </a:lnTo>
                <a:cubicBezTo>
                  <a:pt x="10923" y="4550"/>
                  <a:pt x="10796" y="4258"/>
                  <a:pt x="10644" y="3981"/>
                </a:cubicBezTo>
                <a:lnTo>
                  <a:pt x="10796" y="3830"/>
                </a:lnTo>
                <a:cubicBezTo>
                  <a:pt x="11341" y="3287"/>
                  <a:pt x="11341" y="2407"/>
                  <a:pt x="10796" y="1864"/>
                </a:cubicBezTo>
                <a:lnTo>
                  <a:pt x="10755" y="1823"/>
                </a:lnTo>
                <a:cubicBezTo>
                  <a:pt x="10209" y="1279"/>
                  <a:pt x="9326" y="1279"/>
                  <a:pt x="8781" y="1823"/>
                </a:cubicBezTo>
                <a:lnTo>
                  <a:pt x="8611" y="1992"/>
                </a:lnTo>
                <a:cubicBezTo>
                  <a:pt x="8332" y="1846"/>
                  <a:pt x="8037" y="1725"/>
                  <a:pt x="7729" y="1634"/>
                </a:cubicBezTo>
                <a:lnTo>
                  <a:pt x="7729" y="1390"/>
                </a:lnTo>
                <a:cubicBezTo>
                  <a:pt x="7729" y="622"/>
                  <a:pt x="7104" y="0"/>
                  <a:pt x="6333" y="0"/>
                </a:cubicBezTo>
                <a:lnTo>
                  <a:pt x="6274" y="0"/>
                </a:lnTo>
                <a:cubicBezTo>
                  <a:pt x="5503" y="0"/>
                  <a:pt x="4878" y="622"/>
                  <a:pt x="4878" y="1390"/>
                </a:cubicBezTo>
                <a:lnTo>
                  <a:pt x="4878" y="1652"/>
                </a:lnTo>
                <a:cubicBezTo>
                  <a:pt x="4584" y="1742"/>
                  <a:pt x="4301" y="1861"/>
                  <a:pt x="4033" y="2003"/>
                </a:cubicBezTo>
                <a:lnTo>
                  <a:pt x="3852" y="1823"/>
                </a:lnTo>
                <a:cubicBezTo>
                  <a:pt x="3307" y="1280"/>
                  <a:pt x="2423" y="1280"/>
                  <a:pt x="1878" y="1823"/>
                </a:cubicBezTo>
                <a:lnTo>
                  <a:pt x="1837" y="1864"/>
                </a:lnTo>
                <a:cubicBezTo>
                  <a:pt x="1292" y="2407"/>
                  <a:pt x="1292" y="3287"/>
                  <a:pt x="1837" y="3830"/>
                </a:cubicBezTo>
                <a:lnTo>
                  <a:pt x="2012" y="4004"/>
                </a:lnTo>
                <a:cubicBezTo>
                  <a:pt x="1865" y="4274"/>
                  <a:pt x="1743" y="4558"/>
                  <a:pt x="1650" y="4855"/>
                </a:cubicBezTo>
                <a:lnTo>
                  <a:pt x="1396" y="4855"/>
                </a:lnTo>
                <a:cubicBezTo>
                  <a:pt x="625" y="4855"/>
                  <a:pt x="0" y="5478"/>
                  <a:pt x="0" y="6245"/>
                </a:cubicBezTo>
                <a:lnTo>
                  <a:pt x="0" y="6304"/>
                </a:lnTo>
                <a:cubicBezTo>
                  <a:pt x="0" y="7072"/>
                  <a:pt x="625" y="7694"/>
                  <a:pt x="1396" y="7694"/>
                </a:cubicBezTo>
                <a:lnTo>
                  <a:pt x="1618" y="7694"/>
                </a:lnTo>
                <a:cubicBezTo>
                  <a:pt x="1710" y="8008"/>
                  <a:pt x="1833" y="8308"/>
                  <a:pt x="1983" y="8593"/>
                </a:cubicBezTo>
                <a:lnTo>
                  <a:pt x="1814" y="8761"/>
                </a:lnTo>
                <a:cubicBezTo>
                  <a:pt x="1269" y="9304"/>
                  <a:pt x="1269" y="10185"/>
                  <a:pt x="1814" y="10728"/>
                </a:cubicBezTo>
                <a:lnTo>
                  <a:pt x="1855" y="10769"/>
                </a:lnTo>
                <a:cubicBezTo>
                  <a:pt x="2400" y="11312"/>
                  <a:pt x="3284" y="11312"/>
                  <a:pt x="3829" y="10769"/>
                </a:cubicBezTo>
                <a:lnTo>
                  <a:pt x="3981" y="10618"/>
                </a:lnTo>
                <a:cubicBezTo>
                  <a:pt x="4264" y="10773"/>
                  <a:pt x="4564" y="10902"/>
                  <a:pt x="4878" y="10999"/>
                </a:cubicBezTo>
                <a:lnTo>
                  <a:pt x="4878" y="11204"/>
                </a:lnTo>
                <a:cubicBezTo>
                  <a:pt x="4878" y="11972"/>
                  <a:pt x="5503" y="12594"/>
                  <a:pt x="6274" y="12594"/>
                </a:cubicBezTo>
                <a:lnTo>
                  <a:pt x="6333" y="12594"/>
                </a:lnTo>
                <a:cubicBezTo>
                  <a:pt x="7104" y="12594"/>
                  <a:pt x="7729" y="11972"/>
                  <a:pt x="7729" y="11204"/>
                </a:cubicBezTo>
                <a:lnTo>
                  <a:pt x="7729" y="11016"/>
                </a:lnTo>
                <a:cubicBezTo>
                  <a:pt x="8056" y="10920"/>
                  <a:pt x="8368" y="10788"/>
                  <a:pt x="8664" y="10630"/>
                </a:cubicBezTo>
                <a:lnTo>
                  <a:pt x="8803" y="10769"/>
                </a:lnTo>
                <a:cubicBezTo>
                  <a:pt x="9348" y="11312"/>
                  <a:pt x="10233" y="11312"/>
                  <a:pt x="10777" y="10769"/>
                </a:cubicBezTo>
                <a:lnTo>
                  <a:pt x="10819" y="10728"/>
                </a:lnTo>
                <a:cubicBezTo>
                  <a:pt x="11364" y="10185"/>
                  <a:pt x="11364" y="9304"/>
                  <a:pt x="10819" y="8761"/>
                </a:cubicBezTo>
                <a:lnTo>
                  <a:pt x="10673" y="8616"/>
                </a:lnTo>
                <a:cubicBezTo>
                  <a:pt x="10828" y="8324"/>
                  <a:pt x="10956" y="8017"/>
                  <a:pt x="11051" y="7694"/>
                </a:cubicBezTo>
                <a:lnTo>
                  <a:pt x="11211" y="7694"/>
                </a:lnTo>
                <a:cubicBezTo>
                  <a:pt x="11982" y="7694"/>
                  <a:pt x="12607" y="7071"/>
                  <a:pt x="12607" y="6304"/>
                </a:cubicBezTo>
                <a:lnTo>
                  <a:pt x="12607" y="6245"/>
                </a:lnTo>
                <a:cubicBezTo>
                  <a:pt x="12607" y="5477"/>
                  <a:pt x="11982" y="4855"/>
                  <a:pt x="11212" y="4855"/>
                </a:cubicBezTo>
                <a:close/>
                <a:moveTo>
                  <a:pt x="6337" y="8498"/>
                </a:moveTo>
                <a:cubicBezTo>
                  <a:pt x="5130" y="8498"/>
                  <a:pt x="4152" y="7524"/>
                  <a:pt x="4152" y="6323"/>
                </a:cubicBezTo>
                <a:cubicBezTo>
                  <a:pt x="4152" y="5120"/>
                  <a:pt x="5130" y="4146"/>
                  <a:pt x="6337" y="4146"/>
                </a:cubicBezTo>
                <a:cubicBezTo>
                  <a:pt x="7544" y="4146"/>
                  <a:pt x="8521" y="5120"/>
                  <a:pt x="8521" y="6323"/>
                </a:cubicBezTo>
                <a:cubicBezTo>
                  <a:pt x="8521" y="7524"/>
                  <a:pt x="7544" y="8498"/>
                  <a:pt x="6337" y="8498"/>
                </a:cubicBezTo>
                <a:close/>
                <a:moveTo>
                  <a:pt x="6337" y="8498"/>
                </a:moveTo>
                <a:close/>
              </a:path>
            </a:pathLst>
          </a:custGeom>
          <a:solidFill>
            <a:schemeClr val="bg1"/>
          </a:solidFill>
          <a:ln>
            <a:noFill/>
          </a:ln>
        </p:spPr>
        <p:txBody>
          <a:bodyPr/>
          <a:lstStyle/>
          <a:p>
            <a:endParaRPr lang="zh-CN" altLang="en-US"/>
          </a:p>
        </p:txBody>
      </p:sp>
      <p:sp>
        <p:nvSpPr>
          <p:cNvPr id="72" name="iconfont-1191-866883"/>
          <p:cNvSpPr>
            <a:spLocks noChangeAspect="1"/>
          </p:cNvSpPr>
          <p:nvPr/>
        </p:nvSpPr>
        <p:spPr bwMode="auto">
          <a:xfrm>
            <a:off x="1396261" y="4559930"/>
            <a:ext cx="743327" cy="735656"/>
          </a:xfrm>
          <a:custGeom>
            <a:avLst/>
            <a:gdLst>
              <a:gd name="T0" fmla="*/ 2709 w 7873"/>
              <a:gd name="T1" fmla="*/ 1592 h 7791"/>
              <a:gd name="T2" fmla="*/ 5329 w 7873"/>
              <a:gd name="T3" fmla="*/ 1624 h 7791"/>
              <a:gd name="T4" fmla="*/ 5782 w 7873"/>
              <a:gd name="T5" fmla="*/ 969 h 7791"/>
              <a:gd name="T6" fmla="*/ 5477 w 7873"/>
              <a:gd name="T7" fmla="*/ 432 h 7791"/>
              <a:gd name="T8" fmla="*/ 4004 w 7873"/>
              <a:gd name="T9" fmla="*/ 13 h 7791"/>
              <a:gd name="T10" fmla="*/ 2709 w 7873"/>
              <a:gd name="T11" fmla="*/ 368 h 7791"/>
              <a:gd name="T12" fmla="*/ 2352 w 7873"/>
              <a:gd name="T13" fmla="*/ 840 h 7791"/>
              <a:gd name="T14" fmla="*/ 2709 w 7873"/>
              <a:gd name="T15" fmla="*/ 1592 h 7791"/>
              <a:gd name="T16" fmla="*/ 2699 w 7873"/>
              <a:gd name="T17" fmla="*/ 2258 h 7791"/>
              <a:gd name="T18" fmla="*/ 3046 w 7873"/>
              <a:gd name="T19" fmla="*/ 2376 h 7791"/>
              <a:gd name="T20" fmla="*/ 3351 w 7873"/>
              <a:gd name="T21" fmla="*/ 2537 h 7791"/>
              <a:gd name="T22" fmla="*/ 4656 w 7873"/>
              <a:gd name="T23" fmla="*/ 2570 h 7791"/>
              <a:gd name="T24" fmla="*/ 5624 w 7873"/>
              <a:gd name="T25" fmla="*/ 2076 h 7791"/>
              <a:gd name="T26" fmla="*/ 5782 w 7873"/>
              <a:gd name="T27" fmla="*/ 1335 h 7791"/>
              <a:gd name="T28" fmla="*/ 5698 w 7873"/>
              <a:gd name="T29" fmla="*/ 1592 h 7791"/>
              <a:gd name="T30" fmla="*/ 2331 w 7873"/>
              <a:gd name="T31" fmla="*/ 1335 h 7791"/>
              <a:gd name="T32" fmla="*/ 2699 w 7873"/>
              <a:gd name="T33" fmla="*/ 2258 h 7791"/>
              <a:gd name="T34" fmla="*/ 3730 w 7873"/>
              <a:gd name="T35" fmla="*/ 2903 h 7791"/>
              <a:gd name="T36" fmla="*/ 3888 w 7873"/>
              <a:gd name="T37" fmla="*/ 3300 h 7791"/>
              <a:gd name="T38" fmla="*/ 4414 w 7873"/>
              <a:gd name="T39" fmla="*/ 3128 h 7791"/>
              <a:gd name="T40" fmla="*/ 5519 w 7873"/>
              <a:gd name="T41" fmla="*/ 2849 h 7791"/>
              <a:gd name="T42" fmla="*/ 5782 w 7873"/>
              <a:gd name="T43" fmla="*/ 2011 h 7791"/>
              <a:gd name="T44" fmla="*/ 5761 w 7873"/>
              <a:gd name="T45" fmla="*/ 2140 h 7791"/>
              <a:gd name="T46" fmla="*/ 3730 w 7873"/>
              <a:gd name="T47" fmla="*/ 2903 h 7791"/>
              <a:gd name="T48" fmla="*/ 3330 w 7873"/>
              <a:gd name="T49" fmla="*/ 2967 h 7791"/>
              <a:gd name="T50" fmla="*/ 1752 w 7873"/>
              <a:gd name="T51" fmla="*/ 2494 h 7791"/>
              <a:gd name="T52" fmla="*/ 742 w 7873"/>
              <a:gd name="T53" fmla="*/ 2709 h 7791"/>
              <a:gd name="T54" fmla="*/ 152 w 7873"/>
              <a:gd name="T55" fmla="*/ 3644 h 7791"/>
              <a:gd name="T56" fmla="*/ 1815 w 7873"/>
              <a:gd name="T57" fmla="*/ 4428 h 7791"/>
              <a:gd name="T58" fmla="*/ 3530 w 7873"/>
              <a:gd name="T59" fmla="*/ 3687 h 7791"/>
              <a:gd name="T60" fmla="*/ 3330 w 7873"/>
              <a:gd name="T61" fmla="*/ 2967 h 7791"/>
              <a:gd name="T62" fmla="*/ 3236 w 7873"/>
              <a:gd name="T63" fmla="*/ 4267 h 7791"/>
              <a:gd name="T64" fmla="*/ 100 w 7873"/>
              <a:gd name="T65" fmla="*/ 3837 h 7791"/>
              <a:gd name="T66" fmla="*/ 289 w 7873"/>
              <a:gd name="T67" fmla="*/ 4567 h 7791"/>
              <a:gd name="T68" fmla="*/ 3036 w 7873"/>
              <a:gd name="T69" fmla="*/ 4825 h 7791"/>
              <a:gd name="T70" fmla="*/ 3288 w 7873"/>
              <a:gd name="T71" fmla="*/ 4234 h 7791"/>
              <a:gd name="T72" fmla="*/ 3236 w 7873"/>
              <a:gd name="T73" fmla="*/ 4267 h 7791"/>
              <a:gd name="T74" fmla="*/ 7676 w 7873"/>
              <a:gd name="T75" fmla="*/ 4686 h 7791"/>
              <a:gd name="T76" fmla="*/ 5708 w 7873"/>
              <a:gd name="T77" fmla="*/ 3407 h 7791"/>
              <a:gd name="T78" fmla="*/ 4193 w 7873"/>
              <a:gd name="T79" fmla="*/ 4063 h 7791"/>
              <a:gd name="T80" fmla="*/ 3572 w 7873"/>
              <a:gd name="T81" fmla="*/ 5620 h 7791"/>
              <a:gd name="T82" fmla="*/ 4214 w 7873"/>
              <a:gd name="T83" fmla="*/ 7145 h 7791"/>
              <a:gd name="T84" fmla="*/ 5740 w 7873"/>
              <a:gd name="T85" fmla="*/ 7779 h 7791"/>
              <a:gd name="T86" fmla="*/ 7245 w 7873"/>
              <a:gd name="T87" fmla="*/ 7134 h 7791"/>
              <a:gd name="T88" fmla="*/ 7866 w 7873"/>
              <a:gd name="T89" fmla="*/ 5577 h 7791"/>
              <a:gd name="T90" fmla="*/ 7676 w 7873"/>
              <a:gd name="T91" fmla="*/ 4686 h 7791"/>
              <a:gd name="T92" fmla="*/ 5719 w 7873"/>
              <a:gd name="T93" fmla="*/ 6286 h 7791"/>
              <a:gd name="T94" fmla="*/ 4267 w 7873"/>
              <a:gd name="T95" fmla="*/ 5953 h 7791"/>
              <a:gd name="T96" fmla="*/ 4330 w 7873"/>
              <a:gd name="T97" fmla="*/ 5556 h 7791"/>
              <a:gd name="T98" fmla="*/ 5603 w 7873"/>
              <a:gd name="T99" fmla="*/ 5867 h 7791"/>
              <a:gd name="T100" fmla="*/ 6908 w 7873"/>
              <a:gd name="T101" fmla="*/ 3977 h 7791"/>
              <a:gd name="T102" fmla="*/ 7255 w 7873"/>
              <a:gd name="T103" fmla="*/ 4535 h 7791"/>
              <a:gd name="T104" fmla="*/ 5719 w 7873"/>
              <a:gd name="T105" fmla="*/ 6286 h 7791"/>
              <a:gd name="T106" fmla="*/ 121 w 7873"/>
              <a:gd name="T107" fmla="*/ 4492 h 7791"/>
              <a:gd name="T108" fmla="*/ 152 w 7873"/>
              <a:gd name="T109" fmla="*/ 5008 h 7791"/>
              <a:gd name="T110" fmla="*/ 1310 w 7873"/>
              <a:gd name="T111" fmla="*/ 5738 h 7791"/>
              <a:gd name="T112" fmla="*/ 2930 w 7873"/>
              <a:gd name="T113" fmla="*/ 5566 h 7791"/>
              <a:gd name="T114" fmla="*/ 2962 w 7873"/>
              <a:gd name="T115" fmla="*/ 5169 h 7791"/>
              <a:gd name="T116" fmla="*/ 121 w 7873"/>
              <a:gd name="T117" fmla="*/ 4492 h 7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73" h="7791">
                <a:moveTo>
                  <a:pt x="2709" y="1592"/>
                </a:moveTo>
                <a:cubicBezTo>
                  <a:pt x="3377" y="2060"/>
                  <a:pt x="4681" y="2036"/>
                  <a:pt x="5329" y="1624"/>
                </a:cubicBezTo>
                <a:cubicBezTo>
                  <a:pt x="5545" y="1487"/>
                  <a:pt x="5785" y="1286"/>
                  <a:pt x="5782" y="969"/>
                </a:cubicBezTo>
                <a:cubicBezTo>
                  <a:pt x="5780" y="712"/>
                  <a:pt x="5610" y="541"/>
                  <a:pt x="5477" y="432"/>
                </a:cubicBezTo>
                <a:cubicBezTo>
                  <a:pt x="5134" y="153"/>
                  <a:pt x="4575" y="0"/>
                  <a:pt x="4004" y="13"/>
                </a:cubicBezTo>
                <a:cubicBezTo>
                  <a:pt x="3452" y="27"/>
                  <a:pt x="3028" y="142"/>
                  <a:pt x="2709" y="368"/>
                </a:cubicBezTo>
                <a:cubicBezTo>
                  <a:pt x="2579" y="460"/>
                  <a:pt x="2397" y="651"/>
                  <a:pt x="2352" y="840"/>
                </a:cubicBezTo>
                <a:cubicBezTo>
                  <a:pt x="2268" y="1188"/>
                  <a:pt x="2508" y="1452"/>
                  <a:pt x="2709" y="1592"/>
                </a:cubicBezTo>
                <a:close/>
                <a:moveTo>
                  <a:pt x="2699" y="2258"/>
                </a:moveTo>
                <a:cubicBezTo>
                  <a:pt x="2797" y="2310"/>
                  <a:pt x="2931" y="2327"/>
                  <a:pt x="3046" y="2376"/>
                </a:cubicBezTo>
                <a:cubicBezTo>
                  <a:pt x="3149" y="2421"/>
                  <a:pt x="3244" y="2499"/>
                  <a:pt x="3351" y="2537"/>
                </a:cubicBezTo>
                <a:cubicBezTo>
                  <a:pt x="3702" y="2664"/>
                  <a:pt x="4247" y="2653"/>
                  <a:pt x="4656" y="2570"/>
                </a:cubicBezTo>
                <a:cubicBezTo>
                  <a:pt x="5060" y="2487"/>
                  <a:pt x="5429" y="2312"/>
                  <a:pt x="5624" y="2076"/>
                </a:cubicBezTo>
                <a:cubicBezTo>
                  <a:pt x="5764" y="1906"/>
                  <a:pt x="5830" y="1635"/>
                  <a:pt x="5782" y="1335"/>
                </a:cubicBezTo>
                <a:cubicBezTo>
                  <a:pt x="5772" y="1424"/>
                  <a:pt x="5742" y="1519"/>
                  <a:pt x="5698" y="1592"/>
                </a:cubicBezTo>
                <a:cubicBezTo>
                  <a:pt x="5156" y="2500"/>
                  <a:pt x="2595" y="2483"/>
                  <a:pt x="2331" y="1335"/>
                </a:cubicBezTo>
                <a:cubicBezTo>
                  <a:pt x="2289" y="1782"/>
                  <a:pt x="2428" y="2114"/>
                  <a:pt x="2699" y="2258"/>
                </a:cubicBezTo>
                <a:close/>
                <a:moveTo>
                  <a:pt x="3730" y="2903"/>
                </a:moveTo>
                <a:cubicBezTo>
                  <a:pt x="3794" y="3024"/>
                  <a:pt x="3869" y="3133"/>
                  <a:pt x="3888" y="3300"/>
                </a:cubicBezTo>
                <a:cubicBezTo>
                  <a:pt x="4160" y="3343"/>
                  <a:pt x="4254" y="3211"/>
                  <a:pt x="4414" y="3128"/>
                </a:cubicBezTo>
                <a:cubicBezTo>
                  <a:pt x="4739" y="2959"/>
                  <a:pt x="5059" y="2880"/>
                  <a:pt x="5519" y="2849"/>
                </a:cubicBezTo>
                <a:cubicBezTo>
                  <a:pt x="5727" y="2700"/>
                  <a:pt x="5840" y="2396"/>
                  <a:pt x="5782" y="2011"/>
                </a:cubicBezTo>
                <a:cubicBezTo>
                  <a:pt x="5775" y="2060"/>
                  <a:pt x="5774" y="2105"/>
                  <a:pt x="5761" y="2140"/>
                </a:cubicBezTo>
                <a:cubicBezTo>
                  <a:pt x="5540" y="2743"/>
                  <a:pt x="4538" y="2972"/>
                  <a:pt x="3730" y="2903"/>
                </a:cubicBezTo>
                <a:close/>
                <a:moveTo>
                  <a:pt x="3330" y="2967"/>
                </a:moveTo>
                <a:cubicBezTo>
                  <a:pt x="2977" y="2629"/>
                  <a:pt x="2385" y="2464"/>
                  <a:pt x="1752" y="2494"/>
                </a:cubicBezTo>
                <a:cubicBezTo>
                  <a:pt x="1329" y="2515"/>
                  <a:pt x="1030" y="2573"/>
                  <a:pt x="742" y="2709"/>
                </a:cubicBezTo>
                <a:cubicBezTo>
                  <a:pt x="435" y="2855"/>
                  <a:pt x="0" y="3158"/>
                  <a:pt x="152" y="3644"/>
                </a:cubicBezTo>
                <a:cubicBezTo>
                  <a:pt x="317" y="4167"/>
                  <a:pt x="1145" y="4424"/>
                  <a:pt x="1815" y="4428"/>
                </a:cubicBezTo>
                <a:cubicBezTo>
                  <a:pt x="2518" y="4432"/>
                  <a:pt x="3327" y="4194"/>
                  <a:pt x="3530" y="3687"/>
                </a:cubicBezTo>
                <a:cubicBezTo>
                  <a:pt x="3654" y="3377"/>
                  <a:pt x="3498" y="3127"/>
                  <a:pt x="3330" y="2967"/>
                </a:cubicBezTo>
                <a:close/>
                <a:moveTo>
                  <a:pt x="3236" y="4267"/>
                </a:moveTo>
                <a:cubicBezTo>
                  <a:pt x="2479" y="4956"/>
                  <a:pt x="393" y="4883"/>
                  <a:pt x="100" y="3837"/>
                </a:cubicBezTo>
                <a:cubicBezTo>
                  <a:pt x="89" y="4158"/>
                  <a:pt x="149" y="4405"/>
                  <a:pt x="289" y="4567"/>
                </a:cubicBezTo>
                <a:cubicBezTo>
                  <a:pt x="809" y="5172"/>
                  <a:pt x="2306" y="5269"/>
                  <a:pt x="3036" y="4825"/>
                </a:cubicBezTo>
                <a:cubicBezTo>
                  <a:pt x="3102" y="4610"/>
                  <a:pt x="3176" y="4403"/>
                  <a:pt x="3288" y="4234"/>
                </a:cubicBezTo>
                <a:cubicBezTo>
                  <a:pt x="3260" y="4206"/>
                  <a:pt x="3247" y="4256"/>
                  <a:pt x="3236" y="4267"/>
                </a:cubicBezTo>
                <a:close/>
                <a:moveTo>
                  <a:pt x="7676" y="4686"/>
                </a:moveTo>
                <a:cubicBezTo>
                  <a:pt x="7360" y="3976"/>
                  <a:pt x="6678" y="3405"/>
                  <a:pt x="5708" y="3407"/>
                </a:cubicBezTo>
                <a:cubicBezTo>
                  <a:pt x="5002" y="3409"/>
                  <a:pt x="4538" y="3710"/>
                  <a:pt x="4193" y="4063"/>
                </a:cubicBezTo>
                <a:cubicBezTo>
                  <a:pt x="3851" y="4412"/>
                  <a:pt x="3559" y="4942"/>
                  <a:pt x="3572" y="5620"/>
                </a:cubicBezTo>
                <a:cubicBezTo>
                  <a:pt x="3585" y="6291"/>
                  <a:pt x="3852" y="6780"/>
                  <a:pt x="4214" y="7145"/>
                </a:cubicBezTo>
                <a:cubicBezTo>
                  <a:pt x="4572" y="7506"/>
                  <a:pt x="5098" y="7791"/>
                  <a:pt x="5740" y="7779"/>
                </a:cubicBezTo>
                <a:cubicBezTo>
                  <a:pt x="6380" y="7767"/>
                  <a:pt x="6891" y="7500"/>
                  <a:pt x="7245" y="7134"/>
                </a:cubicBezTo>
                <a:cubicBezTo>
                  <a:pt x="7592" y="6776"/>
                  <a:pt x="7873" y="6254"/>
                  <a:pt x="7866" y="5577"/>
                </a:cubicBezTo>
                <a:cubicBezTo>
                  <a:pt x="7862" y="5260"/>
                  <a:pt x="7791" y="4942"/>
                  <a:pt x="7676" y="4686"/>
                </a:cubicBezTo>
                <a:close/>
                <a:moveTo>
                  <a:pt x="5719" y="6286"/>
                </a:moveTo>
                <a:cubicBezTo>
                  <a:pt x="5246" y="6164"/>
                  <a:pt x="4746" y="6069"/>
                  <a:pt x="4267" y="5953"/>
                </a:cubicBezTo>
                <a:cubicBezTo>
                  <a:pt x="4280" y="5812"/>
                  <a:pt x="4304" y="5683"/>
                  <a:pt x="4330" y="5556"/>
                </a:cubicBezTo>
                <a:cubicBezTo>
                  <a:pt x="4751" y="5663"/>
                  <a:pt x="5186" y="5756"/>
                  <a:pt x="5603" y="5867"/>
                </a:cubicBezTo>
                <a:cubicBezTo>
                  <a:pt x="6042" y="5241"/>
                  <a:pt x="6475" y="4609"/>
                  <a:pt x="6908" y="3977"/>
                </a:cubicBezTo>
                <a:cubicBezTo>
                  <a:pt x="7035" y="4151"/>
                  <a:pt x="7136" y="4353"/>
                  <a:pt x="7255" y="4535"/>
                </a:cubicBezTo>
                <a:cubicBezTo>
                  <a:pt x="6754" y="5129"/>
                  <a:pt x="6248" y="5720"/>
                  <a:pt x="5719" y="6286"/>
                </a:cubicBezTo>
                <a:close/>
                <a:moveTo>
                  <a:pt x="121" y="4492"/>
                </a:moveTo>
                <a:cubicBezTo>
                  <a:pt x="128" y="4663"/>
                  <a:pt x="104" y="4863"/>
                  <a:pt x="152" y="5008"/>
                </a:cubicBezTo>
                <a:cubicBezTo>
                  <a:pt x="286" y="5405"/>
                  <a:pt x="816" y="5648"/>
                  <a:pt x="1310" y="5738"/>
                </a:cubicBezTo>
                <a:cubicBezTo>
                  <a:pt x="1869" y="5840"/>
                  <a:pt x="2512" y="5761"/>
                  <a:pt x="2930" y="5566"/>
                </a:cubicBezTo>
                <a:cubicBezTo>
                  <a:pt x="2928" y="5421"/>
                  <a:pt x="2946" y="5296"/>
                  <a:pt x="2962" y="5169"/>
                </a:cubicBezTo>
                <a:cubicBezTo>
                  <a:pt x="2038" y="5580"/>
                  <a:pt x="359" y="5455"/>
                  <a:pt x="121" y="4492"/>
                </a:cubicBezTo>
                <a:close/>
              </a:path>
            </a:pathLst>
          </a:custGeom>
          <a:solidFill>
            <a:schemeClr val="bg1"/>
          </a:solidFill>
          <a:ln>
            <a:noFill/>
          </a:ln>
        </p:spPr>
        <p:txBody>
          <a:bodyPr/>
          <a:lstStyle/>
          <a:p>
            <a:endParaRPr lang="zh-CN" altLang="en-US"/>
          </a:p>
        </p:txBody>
      </p:sp>
      <p:sp>
        <p:nvSpPr>
          <p:cNvPr id="73" name="iconfont-1187-868307"/>
          <p:cNvSpPr>
            <a:spLocks noChangeAspect="1"/>
          </p:cNvSpPr>
          <p:nvPr/>
        </p:nvSpPr>
        <p:spPr bwMode="auto">
          <a:xfrm>
            <a:off x="6965425" y="4583145"/>
            <a:ext cx="705169" cy="690311"/>
          </a:xfrm>
          <a:custGeom>
            <a:avLst/>
            <a:gdLst>
              <a:gd name="T0" fmla="*/ 2895 w 12754"/>
              <a:gd name="T1" fmla="*/ 3482 h 12486"/>
              <a:gd name="T2" fmla="*/ 6377 w 12754"/>
              <a:gd name="T3" fmla="*/ 0 h 12486"/>
              <a:gd name="T4" fmla="*/ 9859 w 12754"/>
              <a:gd name="T5" fmla="*/ 3482 h 12486"/>
              <a:gd name="T6" fmla="*/ 6377 w 12754"/>
              <a:gd name="T7" fmla="*/ 6963 h 12486"/>
              <a:gd name="T8" fmla="*/ 2895 w 12754"/>
              <a:gd name="T9" fmla="*/ 3482 h 12486"/>
              <a:gd name="T10" fmla="*/ 0 w 12754"/>
              <a:gd name="T11" fmla="*/ 12468 h 12486"/>
              <a:gd name="T12" fmla="*/ 3586 w 12754"/>
              <a:gd name="T13" fmla="*/ 7045 h 12486"/>
              <a:gd name="T14" fmla="*/ 6377 w 12754"/>
              <a:gd name="T15" fmla="*/ 8014 h 12486"/>
              <a:gd name="T16" fmla="*/ 9182 w 12754"/>
              <a:gd name="T17" fmla="*/ 7036 h 12486"/>
              <a:gd name="T18" fmla="*/ 12754 w 12754"/>
              <a:gd name="T19" fmla="*/ 12468 h 12486"/>
              <a:gd name="T20" fmla="*/ 0 w 12754"/>
              <a:gd name="T21" fmla="*/ 12468 h 12486"/>
              <a:gd name="T22" fmla="*/ 0 w 12754"/>
              <a:gd name="T23" fmla="*/ 12468 h 12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54" h="12486">
                <a:moveTo>
                  <a:pt x="2895" y="3482"/>
                </a:moveTo>
                <a:cubicBezTo>
                  <a:pt x="2895" y="1562"/>
                  <a:pt x="4457" y="0"/>
                  <a:pt x="6377" y="0"/>
                </a:cubicBezTo>
                <a:cubicBezTo>
                  <a:pt x="8297" y="0"/>
                  <a:pt x="9859" y="1562"/>
                  <a:pt x="9859" y="3482"/>
                </a:cubicBezTo>
                <a:cubicBezTo>
                  <a:pt x="9859" y="5402"/>
                  <a:pt x="8297" y="6963"/>
                  <a:pt x="6377" y="6963"/>
                </a:cubicBezTo>
                <a:cubicBezTo>
                  <a:pt x="4457" y="6963"/>
                  <a:pt x="2895" y="5402"/>
                  <a:pt x="2895" y="3482"/>
                </a:cubicBezTo>
                <a:close/>
                <a:moveTo>
                  <a:pt x="0" y="12468"/>
                </a:moveTo>
                <a:cubicBezTo>
                  <a:pt x="75" y="11626"/>
                  <a:pt x="479" y="8643"/>
                  <a:pt x="3586" y="7045"/>
                </a:cubicBezTo>
                <a:cubicBezTo>
                  <a:pt x="4356" y="7650"/>
                  <a:pt x="5324" y="8014"/>
                  <a:pt x="6377" y="8014"/>
                </a:cubicBezTo>
                <a:cubicBezTo>
                  <a:pt x="7436" y="8014"/>
                  <a:pt x="8409" y="7647"/>
                  <a:pt x="9182" y="7036"/>
                </a:cubicBezTo>
                <a:cubicBezTo>
                  <a:pt x="12302" y="8627"/>
                  <a:pt x="12678" y="11589"/>
                  <a:pt x="12754" y="12468"/>
                </a:cubicBezTo>
                <a:cubicBezTo>
                  <a:pt x="12736" y="12486"/>
                  <a:pt x="18" y="12470"/>
                  <a:pt x="0" y="12468"/>
                </a:cubicBezTo>
                <a:close/>
                <a:moveTo>
                  <a:pt x="0" y="12468"/>
                </a:moveTo>
                <a:close/>
              </a:path>
            </a:pathLst>
          </a:custGeom>
          <a:solidFill>
            <a:schemeClr val="bg1"/>
          </a:solidFill>
          <a:ln>
            <a:noFill/>
          </a:ln>
        </p:spPr>
        <p:txBody>
          <a:bodyPr/>
          <a:lstStyle/>
          <a:p>
            <a:endParaRPr lang="zh-CN" altLang="en-US"/>
          </a:p>
        </p:txBody>
      </p:sp>
      <p:grpSp>
        <p:nvGrpSpPr>
          <p:cNvPr id="40" name="组合 39"/>
          <p:cNvGrpSpPr/>
          <p:nvPr/>
        </p:nvGrpSpPr>
        <p:grpSpPr>
          <a:xfrm>
            <a:off x="0" y="-9625"/>
            <a:ext cx="2329315" cy="1595420"/>
            <a:chOff x="0" y="-9625"/>
            <a:chExt cx="2329315" cy="1595420"/>
          </a:xfrm>
        </p:grpSpPr>
        <p:pic>
          <p:nvPicPr>
            <p:cNvPr id="41" name="图片 40"/>
            <p:cNvPicPr>
              <a:picLocks noChangeAspect="1"/>
            </p:cNvPicPr>
            <p:nvPr/>
          </p:nvPicPr>
          <p:blipFill rotWithShape="1">
            <a:blip r:embed="rId2" cstate="screen"/>
            <a:srcRect/>
            <a:stretch>
              <a:fillRect/>
            </a:stretch>
          </p:blipFill>
          <p:spPr>
            <a:xfrm>
              <a:off x="1" y="-9625"/>
              <a:ext cx="2329314" cy="1595420"/>
            </a:xfrm>
            <a:prstGeom prst="rect">
              <a:avLst/>
            </a:prstGeom>
          </p:spPr>
        </p:pic>
        <p:pic>
          <p:nvPicPr>
            <p:cNvPr id="42" name="图片 41"/>
            <p:cNvPicPr>
              <a:picLocks noChangeAspect="1"/>
            </p:cNvPicPr>
            <p:nvPr/>
          </p:nvPicPr>
          <p:blipFill rotWithShape="1">
            <a:blip r:embed="rId3" cstate="screen"/>
            <a:srcRect/>
            <a:stretch>
              <a:fillRect/>
            </a:stretch>
          </p:blipFill>
          <p:spPr>
            <a:xfrm>
              <a:off x="0" y="-9625"/>
              <a:ext cx="2147269" cy="1289785"/>
            </a:xfrm>
            <a:prstGeom prst="rect">
              <a:avLst/>
            </a:prstGeom>
          </p:spPr>
        </p:pic>
      </p:grpSp>
      <p:sp>
        <p:nvSpPr>
          <p:cNvPr id="43" name="文本框 42"/>
          <p:cNvSpPr txBox="1"/>
          <p:nvPr/>
        </p:nvSpPr>
        <p:spPr>
          <a:xfrm>
            <a:off x="651695" y="544832"/>
            <a:ext cx="2448707" cy="492443"/>
          </a:xfrm>
          <a:prstGeom prst="rect">
            <a:avLst/>
          </a:prstGeom>
          <a:noFill/>
        </p:spPr>
        <p:txBody>
          <a:bodyPr wrap="square" rtlCol="0">
            <a:spAutoFit/>
          </a:bodyPr>
          <a:lstStyle/>
          <a:p>
            <a:r>
              <a:rPr lang="zh-CN" altLang="en-US" sz="2600" dirty="0">
                <a:solidFill>
                  <a:schemeClr val="tx1">
                    <a:lumMod val="50000"/>
                    <a:lumOff val="50000"/>
                  </a:schemeClr>
                </a:solidFill>
                <a:latin typeface="汉仪瑞意宋W" panose="00020600040101010101" pitchFamily="18" charset="-122"/>
                <a:ea typeface="汉仪瑞意宋W" panose="00020600040101010101" pitchFamily="18" charset="-122"/>
              </a:rPr>
              <a:t>主要内容</a:t>
            </a:r>
          </a:p>
        </p:txBody>
      </p:sp>
    </p:spTree>
    <p:extLst>
      <p:ext uri="{BB962C8B-B14F-4D97-AF65-F5344CB8AC3E}">
        <p14:creationId xmlns:p14="http://schemas.microsoft.com/office/powerpoint/2010/main" val="7942966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9625"/>
            <a:ext cx="2329315" cy="1595420"/>
            <a:chOff x="0" y="-9625"/>
            <a:chExt cx="2329315" cy="1595420"/>
          </a:xfrm>
        </p:grpSpPr>
        <p:pic>
          <p:nvPicPr>
            <p:cNvPr id="15" name="图片 14"/>
            <p:cNvPicPr>
              <a:picLocks noChangeAspect="1"/>
            </p:cNvPicPr>
            <p:nvPr/>
          </p:nvPicPr>
          <p:blipFill rotWithShape="1">
            <a:blip r:embed="rId2" cstate="screen"/>
            <a:srcRect/>
            <a:stretch>
              <a:fillRect/>
            </a:stretch>
          </p:blipFill>
          <p:spPr>
            <a:xfrm>
              <a:off x="1" y="-9625"/>
              <a:ext cx="2329314" cy="1595420"/>
            </a:xfrm>
            <a:prstGeom prst="rect">
              <a:avLst/>
            </a:prstGeom>
          </p:spPr>
        </p:pic>
        <p:pic>
          <p:nvPicPr>
            <p:cNvPr id="16" name="图片 15"/>
            <p:cNvPicPr>
              <a:picLocks noChangeAspect="1"/>
            </p:cNvPicPr>
            <p:nvPr/>
          </p:nvPicPr>
          <p:blipFill rotWithShape="1">
            <a:blip r:embed="rId3" cstate="screen"/>
            <a:srcRect/>
            <a:stretch>
              <a:fillRect/>
            </a:stretch>
          </p:blipFill>
          <p:spPr>
            <a:xfrm>
              <a:off x="0" y="-9625"/>
              <a:ext cx="2147269" cy="1289785"/>
            </a:xfrm>
            <a:prstGeom prst="rect">
              <a:avLst/>
            </a:prstGeom>
          </p:spPr>
        </p:pic>
      </p:grpSp>
      <p:sp>
        <p:nvSpPr>
          <p:cNvPr id="17" name="文本框 16"/>
          <p:cNvSpPr txBox="1"/>
          <p:nvPr/>
        </p:nvSpPr>
        <p:spPr>
          <a:xfrm>
            <a:off x="651695" y="544832"/>
            <a:ext cx="2448707" cy="492443"/>
          </a:xfrm>
          <a:prstGeom prst="rect">
            <a:avLst/>
          </a:prstGeom>
          <a:noFill/>
        </p:spPr>
        <p:txBody>
          <a:bodyPr wrap="square" rtlCol="0">
            <a:spAutoFit/>
          </a:bodyPr>
          <a:lstStyle/>
          <a:p>
            <a:r>
              <a:rPr lang="zh-CN" altLang="en-US" sz="2600" dirty="0">
                <a:solidFill>
                  <a:schemeClr val="tx1">
                    <a:lumMod val="50000"/>
                    <a:lumOff val="50000"/>
                  </a:schemeClr>
                </a:solidFill>
                <a:latin typeface="汉仪瑞意宋W" panose="00020600040101010101" pitchFamily="18" charset="-122"/>
                <a:ea typeface="汉仪瑞意宋W" panose="00020600040101010101" pitchFamily="18" charset="-122"/>
              </a:rPr>
              <a:t>研究方法</a:t>
            </a:r>
          </a:p>
        </p:txBody>
      </p:sp>
      <p:sp>
        <p:nvSpPr>
          <p:cNvPr id="4" name="矩形 3"/>
          <p:cNvSpPr/>
          <p:nvPr/>
        </p:nvSpPr>
        <p:spPr>
          <a:xfrm>
            <a:off x="0" y="1596814"/>
            <a:ext cx="12192000" cy="4504267"/>
          </a:xfrm>
          <a:prstGeom prst="rect">
            <a:avLst/>
          </a:prstGeom>
          <a:solidFill>
            <a:srgbClr val="84C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 name="1"/>
          <p:cNvSpPr txBox="1">
            <a:spLocks noChangeArrowheads="1"/>
          </p:cNvSpPr>
          <p:nvPr/>
        </p:nvSpPr>
        <p:spPr bwMode="auto">
          <a:xfrm>
            <a:off x="495503" y="1763949"/>
            <a:ext cx="3096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lang="zh-CN" altLang="zh-CN" sz="1800" dirty="0">
                <a:effectLst/>
                <a:ea typeface="宋体" panose="02010600030101010101" pitchFamily="2" charset="-122"/>
                <a:cs typeface="Times New Roman" panose="02020603050405020304" pitchFamily="18" charset="0"/>
              </a:rPr>
              <a:t>基于深度学习的目标检测算法</a:t>
            </a:r>
            <a:endParaRPr kumimoji="0" lang="en-US" altLang="zh-CN" sz="2400" i="0" u="none" strike="noStrike" kern="1200" cap="none" spc="0" normalizeH="0" baseline="0" noProof="0" dirty="0">
              <a:ln>
                <a:noFill/>
              </a:ln>
              <a:solidFill>
                <a:schemeClr val="bg1"/>
              </a:solidFill>
              <a:effectLst/>
              <a:uLnTx/>
              <a:uFillTx/>
              <a:latin typeface="微软雅黑" panose="020B0503020204020204" pitchFamily="34" charset="-122"/>
              <a:cs typeface="+mn-ea"/>
              <a:sym typeface="+mn-lt"/>
            </a:endParaRPr>
          </a:p>
        </p:txBody>
      </p:sp>
      <p:sp>
        <p:nvSpPr>
          <p:cNvPr id="8" name="1"/>
          <p:cNvSpPr txBox="1">
            <a:spLocks noChangeArrowheads="1"/>
          </p:cNvSpPr>
          <p:nvPr/>
        </p:nvSpPr>
        <p:spPr bwMode="auto">
          <a:xfrm>
            <a:off x="495503" y="2257479"/>
            <a:ext cx="4427561" cy="300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304800" algn="just">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相比于传统的目标检测算法，基于深度学习的目标检测算法利用卷积神经网络直接提取图像的特征，避免了繁琐的手工特征提取过程，使其特别适用于图像特征提取工作。基于深度学习的目标检测算法不仅能够提高目标检测的准确率和识别速度，还可以处理更加复杂和多样化的图像数据。其中基于深度学 习的卷积神经网络</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(Convolutional Neural Network, CNN)</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被广泛应用于图像处理领域。 在</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CNN</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中，输入数据被分成小块区域，通过前向传播逐层处理，提取图像数据的显著特征。其不仅考虑了不同层之间的联系，同时加入了空间信息，因此在图像识别领域表现优异。卷积神经网络极大地提升了网络对于目标特征提取的能力，具备了速度快、精度高、可移植、鲁棒性强的特点。</a:t>
            </a:r>
          </a:p>
        </p:txBody>
      </p:sp>
      <p:sp>
        <p:nvSpPr>
          <p:cNvPr id="2" name="1">
            <a:extLst>
              <a:ext uri="{FF2B5EF4-FFF2-40B4-BE49-F238E27FC236}">
                <a16:creationId xmlns:a16="http://schemas.microsoft.com/office/drawing/2014/main" id="{B8B63C5C-C8B9-A392-16F8-DB90CCB68822}"/>
              </a:ext>
            </a:extLst>
          </p:cNvPr>
          <p:cNvSpPr txBox="1">
            <a:spLocks noChangeArrowheads="1"/>
          </p:cNvSpPr>
          <p:nvPr/>
        </p:nvSpPr>
        <p:spPr bwMode="auto">
          <a:xfrm>
            <a:off x="6485368" y="1755954"/>
            <a:ext cx="3096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lang="en-US" altLang="zh-CN" sz="1800" dirty="0">
                <a:effectLst/>
                <a:latin typeface="宋体" panose="02010600030101010101" pitchFamily="2" charset="-122"/>
                <a:cs typeface="Times New Roman" panose="02020603050405020304" pitchFamily="18" charset="0"/>
              </a:rPr>
              <a:t>YOLO </a:t>
            </a:r>
            <a:r>
              <a:rPr lang="zh-CN" altLang="zh-CN" sz="1800" dirty="0">
                <a:effectLst/>
                <a:ea typeface="宋体" panose="02010600030101010101" pitchFamily="2" charset="-122"/>
                <a:cs typeface="Times New Roman" panose="02020603050405020304" pitchFamily="18" charset="0"/>
              </a:rPr>
              <a:t>系列相关算法</a:t>
            </a:r>
            <a:endParaRPr kumimoji="0" lang="en-US" altLang="zh-CN" sz="2400" i="0" u="none" strike="noStrike" kern="1200" cap="none" spc="0" normalizeH="0" baseline="0" noProof="0" dirty="0">
              <a:ln>
                <a:noFill/>
              </a:ln>
              <a:solidFill>
                <a:schemeClr val="bg1"/>
              </a:solidFill>
              <a:effectLst/>
              <a:uLnTx/>
              <a:uFillTx/>
              <a:latin typeface="微软雅黑" panose="020B0503020204020204" pitchFamily="34" charset="-122"/>
              <a:cs typeface="+mn-ea"/>
              <a:sym typeface="+mn-lt"/>
            </a:endParaRPr>
          </a:p>
        </p:txBody>
      </p:sp>
      <p:sp>
        <p:nvSpPr>
          <p:cNvPr id="3" name="1">
            <a:extLst>
              <a:ext uri="{FF2B5EF4-FFF2-40B4-BE49-F238E27FC236}">
                <a16:creationId xmlns:a16="http://schemas.microsoft.com/office/drawing/2014/main" id="{D7FB7F20-7253-4FC8-E5E4-5EA2B9A73D86}"/>
              </a:ext>
            </a:extLst>
          </p:cNvPr>
          <p:cNvSpPr txBox="1">
            <a:spLocks noChangeArrowheads="1"/>
          </p:cNvSpPr>
          <p:nvPr/>
        </p:nvSpPr>
        <p:spPr bwMode="auto">
          <a:xfrm>
            <a:off x="6485368" y="2257478"/>
            <a:ext cx="4427561" cy="161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304800" algn="just">
              <a:lnSpc>
                <a:spcPct val="150000"/>
              </a:lnSpc>
            </a:pP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YOLO </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算法，实现了目标区域和目标类别的联合预测， 将两个任务融合成一个，将目标检测任务转换为采用单个卷积神经网络作用在图像上， 从中提取预测物体边界框和类别概率的回归问题，实现神经网络只需要看一次就可以检 测目标类别和位置的想法。</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YOLO </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算法在不断的迭代更新，其中</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YOLOv1 </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奠定了整个</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YOLO </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系列的基础，后续的</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YOLO </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算法是对其的不断改进创新。</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 y="0"/>
            <a:ext cx="4800600" cy="6858000"/>
          </a:xfrm>
          <a:prstGeom prst="rect">
            <a:avLst/>
          </a:prstGeom>
          <a:solidFill>
            <a:srgbClr val="71A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1"/>
          <p:cNvSpPr txBox="1">
            <a:spLocks noChangeArrowheads="1"/>
          </p:cNvSpPr>
          <p:nvPr/>
        </p:nvSpPr>
        <p:spPr bwMode="auto">
          <a:xfrm>
            <a:off x="695325" y="1787244"/>
            <a:ext cx="35657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1216025" rtl="0" eaLnBrk="1" fontAlgn="auto" latinLnBrk="0" hangingPunct="1">
              <a:lnSpc>
                <a:spcPct val="100000"/>
              </a:lnSpc>
              <a:spcBef>
                <a:spcPct val="20000"/>
              </a:spcBef>
              <a:spcAft>
                <a:spcPts val="0"/>
              </a:spcAft>
              <a:buClrTx/>
              <a:buSzTx/>
              <a:buFontTx/>
              <a:buNone/>
              <a:defRPr/>
            </a:pPr>
            <a:r>
              <a:rPr lang="zh-CN" altLang="zh-CN" dirty="0">
                <a:effectLst/>
                <a:latin typeface="微软雅黑" panose="020B0503020204020204" pitchFamily="34" charset="-122"/>
                <a:cs typeface="Times New Roman" panose="02020603050405020304" pitchFamily="18" charset="0"/>
              </a:rPr>
              <a:t>基于注意力机制的</a:t>
            </a:r>
            <a:r>
              <a:rPr lang="en-US" altLang="zh-CN" dirty="0">
                <a:effectLst/>
                <a:latin typeface="微软雅黑" panose="020B0503020204020204" pitchFamily="34" charset="-122"/>
                <a:cs typeface="Times New Roman" panose="02020603050405020304" pitchFamily="18" charset="0"/>
              </a:rPr>
              <a:t>YOLO</a:t>
            </a:r>
            <a:r>
              <a:rPr lang="zh-CN" altLang="zh-CN" dirty="0">
                <a:effectLst/>
                <a:latin typeface="微软雅黑" panose="020B0503020204020204" pitchFamily="34" charset="-122"/>
                <a:cs typeface="Times New Roman" panose="02020603050405020304" pitchFamily="18" charset="0"/>
              </a:rPr>
              <a:t>手语识别研究</a:t>
            </a:r>
            <a:endParaRPr kumimoji="0" lang="en-US" altLang="zh-CN" i="0" u="none" strike="noStrike" kern="1200" cap="none" spc="0" normalizeH="0" baseline="0" noProof="0" dirty="0">
              <a:ln>
                <a:noFill/>
              </a:ln>
              <a:solidFill>
                <a:schemeClr val="bg1"/>
              </a:solidFill>
              <a:effectLst/>
              <a:uLnTx/>
              <a:uFillTx/>
              <a:latin typeface="微软雅黑" panose="020B0503020204020204" pitchFamily="34" charset="-122"/>
              <a:cs typeface="+mn-ea"/>
              <a:sym typeface="+mn-lt"/>
            </a:endParaRPr>
          </a:p>
        </p:txBody>
      </p:sp>
      <p:sp>
        <p:nvSpPr>
          <p:cNvPr id="3" name="1"/>
          <p:cNvSpPr txBox="1">
            <a:spLocks noChangeArrowheads="1"/>
          </p:cNvSpPr>
          <p:nvPr/>
        </p:nvSpPr>
        <p:spPr bwMode="auto">
          <a:xfrm>
            <a:off x="695325" y="2501493"/>
            <a:ext cx="3443285" cy="244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304800" algn="just">
              <a:lnSpc>
                <a:spcPct val="150000"/>
              </a:lnSpc>
            </a:pP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在</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 YOLO </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算法的 基础上进行改进，将改进后的</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 CBAM </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注意力机制加入到骨干网络中，增强特征空间信息以及通道信息之间的关系，重点关注手势区域特征，以提高手语识别的准确率。</a:t>
            </a:r>
          </a:p>
        </p:txBody>
      </p:sp>
      <p:graphicFrame>
        <p:nvGraphicFramePr>
          <p:cNvPr id="10" name="Chart 142"/>
          <p:cNvGraphicFramePr/>
          <p:nvPr/>
        </p:nvGraphicFramePr>
        <p:xfrm>
          <a:off x="5692555" y="831151"/>
          <a:ext cx="1761054" cy="1670342"/>
        </p:xfrm>
        <a:graphic>
          <a:graphicData uri="http://schemas.openxmlformats.org/drawingml/2006/chart">
            <c:chart xmlns:c="http://schemas.openxmlformats.org/drawingml/2006/chart" xmlns:r="http://schemas.openxmlformats.org/officeDocument/2006/relationships" r:id="rId3"/>
          </a:graphicData>
        </a:graphic>
      </p:graphicFrame>
      <p:sp>
        <p:nvSpPr>
          <p:cNvPr id="11" name="1"/>
          <p:cNvSpPr txBox="1">
            <a:spLocks noChangeArrowheads="1"/>
          </p:cNvSpPr>
          <p:nvPr/>
        </p:nvSpPr>
        <p:spPr bwMode="auto">
          <a:xfrm>
            <a:off x="6095657" y="1497140"/>
            <a:ext cx="940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1216025" rtl="0" eaLnBrk="1" fontAlgn="auto" latinLnBrk="0" hangingPunct="1">
              <a:lnSpc>
                <a:spcPct val="100000"/>
              </a:lnSpc>
              <a:spcBef>
                <a:spcPct val="20000"/>
              </a:spcBef>
              <a:spcAft>
                <a:spcPts val="0"/>
              </a:spcAft>
              <a:buClrTx/>
              <a:buSzTx/>
              <a:buFontTx/>
              <a:buNone/>
              <a:defRPr/>
            </a:pPr>
            <a:r>
              <a:rPr kumimoji="0" lang="en-US" alt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rPr>
              <a:t>50%</a:t>
            </a:r>
          </a:p>
        </p:txBody>
      </p:sp>
      <p:graphicFrame>
        <p:nvGraphicFramePr>
          <p:cNvPr id="12" name="Chart 142"/>
          <p:cNvGraphicFramePr/>
          <p:nvPr/>
        </p:nvGraphicFramePr>
        <p:xfrm>
          <a:off x="5692555" y="2647858"/>
          <a:ext cx="1761054" cy="1670342"/>
        </p:xfrm>
        <a:graphic>
          <a:graphicData uri="http://schemas.openxmlformats.org/drawingml/2006/chart">
            <c:chart xmlns:c="http://schemas.openxmlformats.org/drawingml/2006/chart" xmlns:r="http://schemas.openxmlformats.org/officeDocument/2006/relationships" r:id="rId4"/>
          </a:graphicData>
        </a:graphic>
      </p:graphicFrame>
      <p:sp>
        <p:nvSpPr>
          <p:cNvPr id="13" name="1"/>
          <p:cNvSpPr txBox="1">
            <a:spLocks noChangeArrowheads="1"/>
          </p:cNvSpPr>
          <p:nvPr/>
        </p:nvSpPr>
        <p:spPr bwMode="auto">
          <a:xfrm>
            <a:off x="6095658" y="3313847"/>
            <a:ext cx="940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1216025" rtl="0" eaLnBrk="1" fontAlgn="auto" latinLnBrk="0" hangingPunct="1">
              <a:lnSpc>
                <a:spcPct val="100000"/>
              </a:lnSpc>
              <a:spcBef>
                <a:spcPct val="20000"/>
              </a:spcBef>
              <a:spcAft>
                <a:spcPts val="0"/>
              </a:spcAft>
              <a:buClrTx/>
              <a:buSzTx/>
              <a:buFontTx/>
              <a:buNone/>
              <a:defRPr/>
            </a:pPr>
            <a:r>
              <a:rPr kumimoji="0" lang="en-US" alt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rPr>
              <a:t>40%</a:t>
            </a:r>
          </a:p>
        </p:txBody>
      </p:sp>
      <p:graphicFrame>
        <p:nvGraphicFramePr>
          <p:cNvPr id="14" name="Chart 142"/>
          <p:cNvGraphicFramePr/>
          <p:nvPr/>
        </p:nvGraphicFramePr>
        <p:xfrm>
          <a:off x="5692555" y="4450529"/>
          <a:ext cx="1761054" cy="1670342"/>
        </p:xfrm>
        <a:graphic>
          <a:graphicData uri="http://schemas.openxmlformats.org/drawingml/2006/chart">
            <c:chart xmlns:c="http://schemas.openxmlformats.org/drawingml/2006/chart" xmlns:r="http://schemas.openxmlformats.org/officeDocument/2006/relationships" r:id="rId5"/>
          </a:graphicData>
        </a:graphic>
      </p:graphicFrame>
      <p:sp>
        <p:nvSpPr>
          <p:cNvPr id="15" name="1"/>
          <p:cNvSpPr txBox="1">
            <a:spLocks noChangeArrowheads="1"/>
          </p:cNvSpPr>
          <p:nvPr/>
        </p:nvSpPr>
        <p:spPr bwMode="auto">
          <a:xfrm>
            <a:off x="6095658" y="5116518"/>
            <a:ext cx="9409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1216025" rtl="0" eaLnBrk="1" fontAlgn="auto" latinLnBrk="0" hangingPunct="1">
              <a:lnSpc>
                <a:spcPct val="100000"/>
              </a:lnSpc>
              <a:spcBef>
                <a:spcPct val="20000"/>
              </a:spcBef>
              <a:spcAft>
                <a:spcPts val="0"/>
              </a:spcAft>
              <a:buClrTx/>
              <a:buSzTx/>
              <a:buFontTx/>
              <a:buNone/>
              <a:defRPr/>
            </a:pPr>
            <a:r>
              <a:rPr kumimoji="0" lang="en-US" altLang="zh-CN" sz="24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rPr>
              <a:t>63%</a:t>
            </a:r>
          </a:p>
        </p:txBody>
      </p:sp>
      <p:sp>
        <p:nvSpPr>
          <p:cNvPr id="16" name="1"/>
          <p:cNvSpPr txBox="1">
            <a:spLocks noChangeArrowheads="1"/>
          </p:cNvSpPr>
          <p:nvPr/>
        </p:nvSpPr>
        <p:spPr bwMode="auto">
          <a:xfrm>
            <a:off x="7768779" y="831151"/>
            <a:ext cx="16283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defTabSz="1216025" rtl="0" eaLnBrk="1" fontAlgn="auto" latinLnBrk="0" hangingPunct="1">
              <a:lnSpc>
                <a:spcPct val="100000"/>
              </a:lnSpc>
              <a:spcBef>
                <a:spcPct val="20000"/>
              </a:spcBef>
              <a:spcAft>
                <a:spcPts val="0"/>
              </a:spcAft>
              <a:buClrTx/>
              <a:buSzTx/>
              <a:buFontTx/>
              <a:buNone/>
              <a:defRPr/>
            </a:pPr>
            <a:r>
              <a:rPr lang="zh-CN" altLang="zh-CN" sz="1800" dirty="0">
                <a:effectLst/>
                <a:ea typeface="宋体" panose="02010600030101010101" pitchFamily="2" charset="-122"/>
                <a:cs typeface="Times New Roman" panose="02020603050405020304" pitchFamily="18" charset="0"/>
              </a:rPr>
              <a:t>通道注意力机制</a:t>
            </a:r>
            <a:endParaRPr kumimoji="0" lang="en-US" altLang="zh-CN" sz="20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 name="1"/>
          <p:cNvSpPr txBox="1">
            <a:spLocks noChangeArrowheads="1"/>
          </p:cNvSpPr>
          <p:nvPr/>
        </p:nvSpPr>
        <p:spPr bwMode="auto">
          <a:xfrm>
            <a:off x="7768779" y="1120504"/>
            <a:ext cx="4012282" cy="134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304800" algn="just">
              <a:lnSpc>
                <a:spcPct val="150000"/>
              </a:lnSpc>
            </a:pP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通道注意力机制关注输入信号在不同通道之间的相关性，通过学习不同通道的权值，并用权值对不同通道进行多重划分，以增强网络对关键通道域的注意。对于输入的特征图</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(C H W ) F R </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，基于通道域的注意力通常首先对通道内的信息直接全局平均池化，产生一个通道向量</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C FC </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sym typeface="Symbol" panose="05050102010706020507" pitchFamily="18" charset="2"/>
              </a:rPr>
              <a:t></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R </a:t>
            </a:r>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a:t>
            </a:r>
          </a:p>
        </p:txBody>
      </p:sp>
      <p:sp>
        <p:nvSpPr>
          <p:cNvPr id="18" name="1"/>
          <p:cNvSpPr txBox="1">
            <a:spLocks noChangeArrowheads="1"/>
          </p:cNvSpPr>
          <p:nvPr/>
        </p:nvSpPr>
        <p:spPr bwMode="auto">
          <a:xfrm>
            <a:off x="7768779" y="2672277"/>
            <a:ext cx="16283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defTabSz="1216025" rtl="0" eaLnBrk="1" fontAlgn="auto" latinLnBrk="0" hangingPunct="1">
              <a:lnSpc>
                <a:spcPct val="100000"/>
              </a:lnSpc>
              <a:spcBef>
                <a:spcPct val="20000"/>
              </a:spcBef>
              <a:spcAft>
                <a:spcPts val="0"/>
              </a:spcAft>
              <a:buClrTx/>
              <a:buSzTx/>
              <a:buFontTx/>
              <a:buNone/>
              <a:defRPr/>
            </a:pPr>
            <a:r>
              <a:rPr lang="zh-CN" altLang="zh-CN" sz="1800" dirty="0">
                <a:effectLst/>
                <a:ea typeface="宋体" panose="02010600030101010101" pitchFamily="2" charset="-122"/>
                <a:cs typeface="Times New Roman" panose="02020603050405020304" pitchFamily="18" charset="0"/>
              </a:rPr>
              <a:t>空间注意力机制</a:t>
            </a:r>
            <a:endParaRPr kumimoji="0" lang="en-US" altLang="zh-CN" sz="20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9" name="1"/>
          <p:cNvSpPr txBox="1">
            <a:spLocks noChangeArrowheads="1"/>
          </p:cNvSpPr>
          <p:nvPr/>
        </p:nvSpPr>
        <p:spPr bwMode="auto">
          <a:xfrm>
            <a:off x="7768779" y="2918399"/>
            <a:ext cx="4012282" cy="135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304800" algn="just">
              <a:lnSpc>
                <a:spcPct val="150000"/>
              </a:lnSpc>
            </a:pP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间注意力可以被视为使神经网络探索输入信息中重要的空间区域的方式。空间注意力机制，通过分配不同的权重来关注关键目标区域的所有空间位置，以获取更多的空间信息。在手语识别任务中，空间注意力机制将网络的关注点聚焦于目标的手部区域，以最小化复杂背景对任务的干扰。</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0" name="1"/>
          <p:cNvSpPr txBox="1">
            <a:spLocks noChangeArrowheads="1"/>
          </p:cNvSpPr>
          <p:nvPr/>
        </p:nvSpPr>
        <p:spPr bwMode="auto">
          <a:xfrm>
            <a:off x="7768780" y="4472701"/>
            <a:ext cx="16283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defTabSz="1216025" rtl="0" eaLnBrk="1" fontAlgn="auto" latinLnBrk="0" hangingPunct="1">
              <a:lnSpc>
                <a:spcPct val="100000"/>
              </a:lnSpc>
              <a:spcBef>
                <a:spcPct val="20000"/>
              </a:spcBef>
              <a:spcAft>
                <a:spcPts val="0"/>
              </a:spcAft>
              <a:buClrTx/>
              <a:buSzTx/>
              <a:buFontTx/>
              <a:buNone/>
              <a:defRPr/>
            </a:pPr>
            <a:r>
              <a:rPr lang="zh-CN" altLang="zh-CN" sz="1800" dirty="0">
                <a:effectLst/>
                <a:ea typeface="宋体" panose="02010600030101010101" pitchFamily="2" charset="-122"/>
                <a:cs typeface="Times New Roman" panose="02020603050405020304" pitchFamily="18" charset="0"/>
              </a:rPr>
              <a:t>混合注意力机制 </a:t>
            </a:r>
            <a:endParaRPr kumimoji="0" lang="en-US" altLang="zh-CN" sz="2000" i="0" u="none" strike="noStrike" kern="120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 name="1"/>
          <p:cNvSpPr txBox="1">
            <a:spLocks noChangeArrowheads="1"/>
          </p:cNvSpPr>
          <p:nvPr/>
        </p:nvSpPr>
        <p:spPr bwMode="auto">
          <a:xfrm>
            <a:off x="7768779" y="4733426"/>
            <a:ext cx="4012281" cy="190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20204" pitchFamily="34" charset="0"/>
                <a:ea typeface="微软雅黑" panose="020B0503020204020204" pitchFamily="34" charset="-122"/>
              </a:defRPr>
            </a:lvl1pPr>
            <a:lvl2pPr marL="742950" indent="-285750" defTabSz="1216025">
              <a:defRPr>
                <a:solidFill>
                  <a:schemeClr val="tx1"/>
                </a:solidFill>
                <a:latin typeface="Arial" panose="020B0604020202020204" pitchFamily="34" charset="0"/>
                <a:ea typeface="微软雅黑" panose="020B0503020204020204" pitchFamily="34" charset="-122"/>
              </a:defRPr>
            </a:lvl2pPr>
            <a:lvl3pPr marL="1143000" indent="-228600" defTabSz="1216025">
              <a:defRPr>
                <a:solidFill>
                  <a:schemeClr val="tx1"/>
                </a:solidFill>
                <a:latin typeface="Arial" panose="020B0604020202020204" pitchFamily="34" charset="0"/>
                <a:ea typeface="微软雅黑" panose="020B0503020204020204" pitchFamily="34" charset="-122"/>
              </a:defRPr>
            </a:lvl3pPr>
            <a:lvl4pPr marL="1600200" indent="-228600" defTabSz="1216025">
              <a:defRPr>
                <a:solidFill>
                  <a:schemeClr val="tx1"/>
                </a:solidFill>
                <a:latin typeface="Arial" panose="020B0604020202020204" pitchFamily="34" charset="0"/>
                <a:ea typeface="微软雅黑" panose="020B0503020204020204" pitchFamily="34" charset="-122"/>
              </a:defRPr>
            </a:lvl4pPr>
            <a:lvl5pPr marL="2057400" indent="-228600" defTabSz="1216025">
              <a:defRPr>
                <a:solidFill>
                  <a:schemeClr val="tx1"/>
                </a:solidFill>
                <a:latin typeface="Arial" panose="020B0604020202020204" pitchFamily="34" charset="0"/>
                <a:ea typeface="微软雅黑" panose="020B0503020204020204" pitchFamily="34"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indent="304800" algn="just">
              <a:lnSpc>
                <a:spcPct val="150000"/>
              </a:lnSpc>
            </a:pP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混合注意力机制中分为通道域和空间域，将输入信号同时考虑在两者内，通过通道注意力和空间注意力的串联或并联的方式，形成一个综合的注意力机制。在通道注意力机制的基础上添加空间注意更有助于捕获空间维度的信息，因为其聚焦于特征图上的有效信息的具体位置，能够产生更好的特征描述信息，从而很好地做到补充和完善通道注意力机制的作用。</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2155</Words>
  <Application>Microsoft Office PowerPoint</Application>
  <PresentationFormat>宽屏</PresentationFormat>
  <Paragraphs>103</Paragraphs>
  <Slides>18</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inpin heiti</vt:lpstr>
      <vt:lpstr>等线</vt:lpstr>
      <vt:lpstr>等线 Light</vt:lpstr>
      <vt:lpstr>汉仪瑞意宋W</vt:lpstr>
      <vt:lpstr>SimSun</vt:lpstr>
      <vt:lpstr>SimSun</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BMI</dc:creator>
  <cp:lastModifiedBy>临 东</cp:lastModifiedBy>
  <cp:revision>47</cp:revision>
  <dcterms:created xsi:type="dcterms:W3CDTF">2021-06-01T09:26:00Z</dcterms:created>
  <dcterms:modified xsi:type="dcterms:W3CDTF">2023-12-28T15:49:00Z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2052-11.1.0.10577</vt:lpwstr>
  </property>
  <property fmtid="{D5CDD505-2E9C-101B-9397-08002B2CF9AE}" pid="3" name="KSOTemplateUUID">
    <vt:lpwstr>v1.0_mb_IQyC02bsGnutHADOYdPHzQ==</vt:lpwstr>
  </property>
  <property fmtid="{D5CDD505-2E9C-101B-9397-08002B2CF9AE}" pid="4" name="ICV">
    <vt:lpwstr>138C7A4484F147B696A07D293F49D4B5</vt:lpwstr>
  </property>
</Properties>
</file>